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 id="2147484002" r:id="rId2"/>
  </p:sldMasterIdLst>
  <p:sldIdLst>
    <p:sldId id="256" r:id="rId3"/>
    <p:sldId id="299" r:id="rId4"/>
    <p:sldId id="257" r:id="rId5"/>
    <p:sldId id="258" r:id="rId6"/>
    <p:sldId id="266" r:id="rId7"/>
    <p:sldId id="263" r:id="rId8"/>
    <p:sldId id="264" r:id="rId9"/>
    <p:sldId id="265" r:id="rId10"/>
    <p:sldId id="261" r:id="rId11"/>
    <p:sldId id="274" r:id="rId12"/>
    <p:sldId id="262" r:id="rId13"/>
    <p:sldId id="267" r:id="rId14"/>
    <p:sldId id="275" r:id="rId15"/>
    <p:sldId id="276" r:id="rId16"/>
    <p:sldId id="269" r:id="rId17"/>
    <p:sldId id="279" r:id="rId18"/>
    <p:sldId id="290" r:id="rId19"/>
    <p:sldId id="289" r:id="rId20"/>
    <p:sldId id="302" r:id="rId21"/>
    <p:sldId id="288" r:id="rId22"/>
    <p:sldId id="291" r:id="rId23"/>
    <p:sldId id="292" r:id="rId24"/>
    <p:sldId id="293" r:id="rId25"/>
    <p:sldId id="285" r:id="rId26"/>
    <p:sldId id="283" r:id="rId27"/>
    <p:sldId id="286" r:id="rId28"/>
    <p:sldId id="282" r:id="rId29"/>
    <p:sldId id="303" r:id="rId30"/>
    <p:sldId id="301" r:id="rId31"/>
    <p:sldId id="295" r:id="rId32"/>
    <p:sldId id="296" r:id="rId33"/>
    <p:sldId id="278" r:id="rId34"/>
    <p:sldId id="297" r:id="rId35"/>
    <p:sldId id="300" r:id="rId36"/>
    <p:sldId id="287" r:id="rId37"/>
    <p:sldId id="298" r:id="rId38"/>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234"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cxnSp>
        <p:nvCxnSpPr>
          <p:cNvPr id="2" name="直接连接符 1"/>
          <p:cNvCxnSpPr/>
          <p:nvPr/>
        </p:nvCxnSpPr>
        <p:spPr>
          <a:xfrm>
            <a:off x="0" y="610419"/>
            <a:ext cx="9144000" cy="1"/>
          </a:xfrm>
          <a:prstGeom prst="line">
            <a:avLst/>
          </a:prstGeom>
          <a:ln w="57150">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67441" y="177653"/>
            <a:ext cx="215968" cy="287973"/>
            <a:chOff x="624979" y="908720"/>
            <a:chExt cx="288032" cy="288032"/>
          </a:xfrm>
        </p:grpSpPr>
        <p:cxnSp>
          <p:nvCxnSpPr>
            <p:cNvPr id="4" name="直接连接符 3"/>
            <p:cNvCxnSpPr/>
            <p:nvPr/>
          </p:nvCxnSpPr>
          <p:spPr>
            <a:xfrm>
              <a:off x="624979" y="1196752"/>
              <a:ext cx="28803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911622" y="908720"/>
              <a:ext cx="0" cy="288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696987" y="980728"/>
              <a:ext cx="216024" cy="21602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a:prstGeom prst="rect">
            <a:avLst/>
          </a:prstGeom>
        </p:spPr>
        <p:txBody>
          <a:bodyPr/>
          <a:lstStyle/>
          <a:p>
            <a:r>
              <a:rPr lang="tr-TR" smtClean="0"/>
              <a:t>Asıl başlık stili için tıklatın</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a:prstGeom prst="rect">
            <a:avLst/>
          </a:prstGeom>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a:prstGeom prst="rect">
            <a:avLst/>
          </a:prstGeom>
        </p:spPr>
        <p:txBody>
          <a:bodyPr/>
          <a:lstStyle/>
          <a:p>
            <a:r>
              <a:rPr lang="tr-TR" smtClean="0"/>
              <a:t>Asıl başlık stili için tıklatın</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tr-TR" smtClean="0"/>
              <a:t>Asıl başlık stili için tıklatın</a:t>
            </a:r>
            <a:endParaRPr lang="en-US"/>
          </a:p>
        </p:txBody>
      </p:sp>
      <p:sp>
        <p:nvSpPr>
          <p:cNvPr id="3" name="Content Placeholder 2"/>
          <p:cNvSpPr>
            <a:spLocks noGrp="1"/>
          </p:cNvSpPr>
          <p:nvPr>
            <p:ph idx="1"/>
          </p:nvPr>
        </p:nvSpPr>
        <p:spPr>
          <a:xfrm>
            <a:off x="3575050" y="457200"/>
            <a:ext cx="5111750" cy="56689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tr-TR" smtClean="0"/>
              <a:t>Asıl başlık stili için tıklatın</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a:prstGeom prst="rect">
            <a:avLst/>
          </a:prstGeom>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0400" y="533400"/>
            <a:ext cx="1676400" cy="5715000"/>
          </a:xfrm>
          <a:prstGeom prst="rect">
            <a:avLst/>
          </a:prstGeom>
        </p:spPr>
        <p:txBody>
          <a:bodyPr vert="eaVert"/>
          <a:lstStyle/>
          <a:p>
            <a:r>
              <a:rPr lang="tr-TR" smtClean="0"/>
              <a:t>Asıl başlık stili için tıklatın</a:t>
            </a:r>
            <a:endParaRPr lang="en-US"/>
          </a:p>
        </p:txBody>
      </p:sp>
      <p:sp>
        <p:nvSpPr>
          <p:cNvPr id="3" name="Vertical Text Placeholder 2"/>
          <p:cNvSpPr>
            <a:spLocks noGrp="1"/>
          </p:cNvSpPr>
          <p:nvPr>
            <p:ph type="body" orient="vert" idx="1"/>
          </p:nvPr>
        </p:nvSpPr>
        <p:spPr>
          <a:xfrm>
            <a:off x="457200" y="533400"/>
            <a:ext cx="6324600" cy="5715000"/>
          </a:xfrm>
          <a:prstGeom prst="rect">
            <a:avLst/>
          </a:prstGeo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İçerik">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合理交通结构">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Başlık Slaydı">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469669" y="1828800"/>
            <a:ext cx="3073631" cy="3177380"/>
          </a:xfrm>
        </p:spPr>
        <p:txBody>
          <a:bodyPr rtlCol="0" anchor="b">
            <a:normAutofit/>
          </a:bodyPr>
          <a:lstStyle>
            <a:lvl1pPr algn="l" rtl="0">
              <a:lnSpc>
                <a:spcPct val="80000"/>
              </a:lnSpc>
              <a:defRPr sz="5400">
                <a:solidFill>
                  <a:schemeClr val="accent1"/>
                </a:solidFill>
              </a:defRPr>
            </a:lvl1pPr>
          </a:lstStyle>
          <a:p>
            <a:pPr rtl="0"/>
            <a:r>
              <a:rPr lang="tr-TR" smtClean="0"/>
              <a:t>Asıl başlık stili için tıklatın</a:t>
            </a:r>
            <a:endParaRPr lang="tr-TR" dirty="0"/>
          </a:p>
        </p:txBody>
      </p:sp>
      <p:sp>
        <p:nvSpPr>
          <p:cNvPr id="3" name="Alt Başlık 2"/>
          <p:cNvSpPr>
            <a:spLocks noGrp="1"/>
          </p:cNvSpPr>
          <p:nvPr>
            <p:ph type="subTitle" idx="1"/>
          </p:nvPr>
        </p:nvSpPr>
        <p:spPr>
          <a:xfrm>
            <a:off x="469669" y="5181600"/>
            <a:ext cx="3073631"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smtClean="0"/>
              <a:t>Asıl başlık stili için tıklatın</a:t>
            </a:r>
            <a:endParaRPr lang="tr-TR" dirty="0"/>
          </a:p>
        </p:txBody>
      </p:sp>
      <p:sp>
        <p:nvSpPr>
          <p:cNvPr id="3" name="İçerik Yer Tutucusu 2"/>
          <p:cNvSpPr>
            <a:spLocks noGrp="1"/>
          </p:cNvSpPr>
          <p:nvPr>
            <p:ph idx="1"/>
          </p:nvPr>
        </p:nvSpPr>
        <p:spPr/>
        <p:txBody>
          <a:bodyPr rtlCol="0"/>
          <a:lstStyle>
            <a:lvl5pP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dirty="0"/>
          </a:p>
        </p:txBody>
      </p:sp>
      <p:sp>
        <p:nvSpPr>
          <p:cNvPr id="5" name="Altbilgi Yer Tutucusu 4"/>
          <p:cNvSpPr>
            <a:spLocks noGrp="1"/>
          </p:cNvSpPr>
          <p:nvPr>
            <p:ph type="ftr" sz="quarter" idx="11"/>
          </p:nvPr>
        </p:nvSpPr>
        <p:spPr/>
        <p:txBody>
          <a:bodyPr rtlCol="0"/>
          <a:lstStyle/>
          <a:p>
            <a:endParaRPr lang="tr-TR"/>
          </a:p>
        </p:txBody>
      </p:sp>
      <p:sp>
        <p:nvSpPr>
          <p:cNvPr id="4" name="Tarih Yer Tutucusu 3"/>
          <p:cNvSpPr>
            <a:spLocks noGrp="1"/>
          </p:cNvSpPr>
          <p:nvPr>
            <p:ph type="dt" sz="half" idx="10"/>
          </p:nvPr>
        </p:nvSpPr>
        <p:spPr/>
        <p:txBody>
          <a:bodyPr rtlCol="0"/>
          <a:lstStyle/>
          <a:p>
            <a:fld id="{A23720DD-5B6D-40BF-8493-A6B52D484E6B}" type="datetimeFigureOut">
              <a:rPr lang="tr-TR" smtClean="0"/>
              <a:t>4.02.2021</a:t>
            </a:fld>
            <a:endParaRPr lang="tr-TR"/>
          </a:p>
        </p:txBody>
      </p:sp>
      <p:sp>
        <p:nvSpPr>
          <p:cNvPr id="6" name="Slayt Numarası Yer Tutucusu 5"/>
          <p:cNvSpPr>
            <a:spLocks noGrp="1"/>
          </p:cNvSpPr>
          <p:nvPr>
            <p:ph type="sldNum" sz="quarter" idx="12"/>
          </p:nvPr>
        </p:nvSpPr>
        <p:spPr/>
        <p:txBody>
          <a:bodyPr rtlCol="0"/>
          <a:lstStyle/>
          <a:p>
            <a:fld id="{F302176B-0E47-46AC-8F43-DAB4B8A37D06}" type="slidenum">
              <a:rPr lang="tr-TR" smtClean="0"/>
              <a:t>‹#›</a:t>
            </a:fld>
            <a:endParaRPr lang="tr-T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şlık Slaydı">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219200"/>
            <a:ext cx="7772400" cy="914400"/>
          </a:xfrm>
          <a:prstGeom prst="rect">
            <a:avLst/>
          </a:prstGeom>
        </p:spPr>
        <p:txBody>
          <a:bodyPr anchor="t"/>
          <a:lstStyle>
            <a:lvl1pPr algn="l">
              <a:defRPr sz="4000" b="1" cap="none" baseline="0">
                <a:solidFill>
                  <a:schemeClr val="bg1"/>
                </a:solidFill>
                <a:latin typeface="+mn-lt"/>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43000" y="5715000"/>
            <a:ext cx="7772400" cy="585787"/>
          </a:xfrm>
          <a:prstGeom prst="rect">
            <a:avLst/>
          </a:prstGeom>
        </p:spPr>
        <p:txBody>
          <a:bodyPr anchor="b"/>
          <a:lstStyle>
            <a:lvl1pPr marL="0" indent="0" algn="r">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a:prstGeom prst="rect">
            <a:avLst/>
          </a:prstGeom>
        </p:spPr>
        <p:txBody>
          <a:bodyPr/>
          <a:lstStyle/>
          <a:p>
            <a:r>
              <a:rPr lang="tr-TR" smtClean="0"/>
              <a:t>Asıl başlık stili için tıklatın</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a:prstGeom prst="rect">
            <a:avLst/>
          </a:prstGeom>
        </p:spPr>
        <p:txBody>
          <a:bodyPr/>
          <a:lstStyle/>
          <a:p>
            <a:r>
              <a:rPr lang="tr-TR" smtClean="0"/>
              <a:t>Asıl başlık stili için tıklatın</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Bölüm Üstbilgisi">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5233987"/>
            <a:ext cx="7772400" cy="1362075"/>
          </a:xfrm>
          <a:prstGeom prst="rect">
            <a:avLst/>
          </a:prstGeom>
        </p:spPr>
        <p:txBody>
          <a:bodyPr anchor="t"/>
          <a:lstStyle>
            <a:lvl1pPr algn="l">
              <a:defRPr sz="4000" b="1" cap="all">
                <a:solidFill>
                  <a:schemeClr val="bg1"/>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722313" y="3733800"/>
            <a:ext cx="7772400" cy="1500187"/>
          </a:xfrm>
          <a:prstGeom prst="rect">
            <a:avLst/>
          </a:prstGeom>
        </p:spPr>
        <p:txBody>
          <a:bodyPr anchor="b"/>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1.jpe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365780"/>
            <a:ext cx="7886418" cy="1324636"/>
          </a:xfrm>
          <a:prstGeom prst="rect">
            <a:avLst/>
          </a:prstGeom>
        </p:spPr>
        <p:txBody>
          <a:bodyPr vert="horz" lIns="72823" tIns="36411" rIns="72823" bIns="36411"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792" y="1825890"/>
            <a:ext cx="7886418" cy="4351729"/>
          </a:xfrm>
          <a:prstGeom prst="rect">
            <a:avLst/>
          </a:prstGeom>
        </p:spPr>
        <p:txBody>
          <a:bodyPr vert="horz" lIns="72823" tIns="36411" rIns="72823" bIns="36411"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792" y="6356747"/>
            <a:ext cx="2056836" cy="364275"/>
          </a:xfrm>
          <a:prstGeom prst="rect">
            <a:avLst/>
          </a:prstGeom>
        </p:spPr>
        <p:txBody>
          <a:bodyPr vert="horz" lIns="72823" tIns="36411" rIns="72823" bIns="36411" rtlCol="0" anchor="ctr"/>
          <a:lstStyle>
            <a:lvl1pPr algn="l">
              <a:defRPr sz="1000">
                <a:solidFill>
                  <a:schemeClr val="tx1">
                    <a:tint val="75000"/>
                  </a:schemeClr>
                </a:solidFill>
              </a:defRPr>
            </a:lvl1pPr>
          </a:lstStyle>
          <a:p>
            <a:fld id="{A23720DD-5B6D-40BF-8493-A6B52D484E6B}" type="datetimeFigureOut">
              <a:rPr lang="tr-TR" smtClean="0"/>
              <a:t>4.02.2021</a:t>
            </a:fld>
            <a:endParaRPr lang="tr-TR"/>
          </a:p>
        </p:txBody>
      </p:sp>
      <p:sp>
        <p:nvSpPr>
          <p:cNvPr id="5" name="页脚占位符 4"/>
          <p:cNvSpPr>
            <a:spLocks noGrp="1"/>
          </p:cNvSpPr>
          <p:nvPr>
            <p:ph type="ftr" sz="quarter" idx="3"/>
          </p:nvPr>
        </p:nvSpPr>
        <p:spPr>
          <a:xfrm>
            <a:off x="3028810" y="6356747"/>
            <a:ext cx="3086382" cy="364275"/>
          </a:xfrm>
          <a:prstGeom prst="rect">
            <a:avLst/>
          </a:prstGeom>
        </p:spPr>
        <p:txBody>
          <a:bodyPr vert="horz" lIns="72823" tIns="36411" rIns="72823" bIns="36411" rtlCol="0" anchor="ctr"/>
          <a:lstStyle>
            <a:lvl1pPr algn="ctr">
              <a:defRPr sz="1000">
                <a:solidFill>
                  <a:schemeClr val="tx1">
                    <a:tint val="75000"/>
                  </a:schemeClr>
                </a:solidFill>
              </a:defRPr>
            </a:lvl1pPr>
          </a:lstStyle>
          <a:p>
            <a:endParaRPr lang="tr-TR"/>
          </a:p>
        </p:txBody>
      </p:sp>
      <p:sp>
        <p:nvSpPr>
          <p:cNvPr id="6" name="灯片编号占位符 5"/>
          <p:cNvSpPr>
            <a:spLocks noGrp="1"/>
          </p:cNvSpPr>
          <p:nvPr>
            <p:ph type="sldNum" sz="quarter" idx="4"/>
          </p:nvPr>
        </p:nvSpPr>
        <p:spPr>
          <a:xfrm>
            <a:off x="6458374" y="6356747"/>
            <a:ext cx="2056836" cy="364275"/>
          </a:xfrm>
          <a:prstGeom prst="rect">
            <a:avLst/>
          </a:prstGeom>
        </p:spPr>
        <p:txBody>
          <a:bodyPr vert="horz" lIns="72823" tIns="36411" rIns="72823" bIns="36411" rtlCol="0" anchor="ctr"/>
          <a:lstStyle>
            <a:lvl1pPr algn="r">
              <a:defRPr sz="10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728228"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182057" indent="-182057" algn="l" defTabSz="728228" rtl="0" eaLnBrk="1" latinLnBrk="0" hangingPunct="1">
        <a:lnSpc>
          <a:spcPct val="90000"/>
        </a:lnSpc>
        <a:spcBef>
          <a:spcPts val="796"/>
        </a:spcBef>
        <a:buFont typeface="Arial" panose="020B0604020202020204" pitchFamily="34" charset="0"/>
        <a:buChar char="•"/>
        <a:defRPr sz="2200" kern="1200">
          <a:solidFill>
            <a:schemeClr val="tx1"/>
          </a:solidFill>
          <a:latin typeface="+mn-lt"/>
          <a:ea typeface="+mn-ea"/>
          <a:cs typeface="+mn-cs"/>
        </a:defRPr>
      </a:lvl1pPr>
      <a:lvl2pPr marL="546171" indent="-182057" algn="l" defTabSz="728228" rtl="0" eaLnBrk="1" latinLnBrk="0" hangingPunct="1">
        <a:lnSpc>
          <a:spcPct val="90000"/>
        </a:lnSpc>
        <a:spcBef>
          <a:spcPts val="398"/>
        </a:spcBef>
        <a:buFont typeface="Arial" panose="020B0604020202020204" pitchFamily="34" charset="0"/>
        <a:buChar char="•"/>
        <a:defRPr sz="1900" kern="1200">
          <a:solidFill>
            <a:schemeClr val="tx1"/>
          </a:solidFill>
          <a:latin typeface="+mn-lt"/>
          <a:ea typeface="+mn-ea"/>
          <a:cs typeface="+mn-cs"/>
        </a:defRPr>
      </a:lvl2pPr>
      <a:lvl3pPr marL="910285" indent="-182057" algn="l" defTabSz="728228" rtl="0" eaLnBrk="1" latinLnBrk="0" hangingPunct="1">
        <a:lnSpc>
          <a:spcPct val="90000"/>
        </a:lnSpc>
        <a:spcBef>
          <a:spcPts val="398"/>
        </a:spcBef>
        <a:buFont typeface="Arial" panose="020B0604020202020204" pitchFamily="34" charset="0"/>
        <a:buChar char="•"/>
        <a:defRPr sz="1600" kern="1200">
          <a:solidFill>
            <a:schemeClr val="tx1"/>
          </a:solidFill>
          <a:latin typeface="+mn-lt"/>
          <a:ea typeface="+mn-ea"/>
          <a:cs typeface="+mn-cs"/>
        </a:defRPr>
      </a:lvl3pPr>
      <a:lvl4pPr marL="1274399" indent="-182057" algn="l" defTabSz="728228" rtl="0" eaLnBrk="1" latinLnBrk="0" hangingPunct="1">
        <a:lnSpc>
          <a:spcPct val="90000"/>
        </a:lnSpc>
        <a:spcBef>
          <a:spcPts val="398"/>
        </a:spcBef>
        <a:buFont typeface="Arial" panose="020B0604020202020204" pitchFamily="34" charset="0"/>
        <a:buChar char="•"/>
        <a:defRPr sz="1400" kern="1200">
          <a:solidFill>
            <a:schemeClr val="tx1"/>
          </a:solidFill>
          <a:latin typeface="+mn-lt"/>
          <a:ea typeface="+mn-ea"/>
          <a:cs typeface="+mn-cs"/>
        </a:defRPr>
      </a:lvl4pPr>
      <a:lvl5pPr marL="1638513" indent="-182057" algn="l" defTabSz="728228" rtl="0" eaLnBrk="1" latinLnBrk="0" hangingPunct="1">
        <a:lnSpc>
          <a:spcPct val="90000"/>
        </a:lnSpc>
        <a:spcBef>
          <a:spcPts val="398"/>
        </a:spcBef>
        <a:buFont typeface="Arial" panose="020B0604020202020204" pitchFamily="34" charset="0"/>
        <a:buChar char="•"/>
        <a:defRPr sz="1400" kern="1200">
          <a:solidFill>
            <a:schemeClr val="tx1"/>
          </a:solidFill>
          <a:latin typeface="+mn-lt"/>
          <a:ea typeface="+mn-ea"/>
          <a:cs typeface="+mn-cs"/>
        </a:defRPr>
      </a:lvl5pPr>
      <a:lvl6pPr marL="2002627" indent="-182057" algn="l" defTabSz="728228" rtl="0" eaLnBrk="1" latinLnBrk="0" hangingPunct="1">
        <a:lnSpc>
          <a:spcPct val="90000"/>
        </a:lnSpc>
        <a:spcBef>
          <a:spcPts val="398"/>
        </a:spcBef>
        <a:buFont typeface="Arial" panose="020B0604020202020204" pitchFamily="34" charset="0"/>
        <a:buChar char="•"/>
        <a:defRPr sz="1400" kern="1200">
          <a:solidFill>
            <a:schemeClr val="tx1"/>
          </a:solidFill>
          <a:latin typeface="+mn-lt"/>
          <a:ea typeface="+mn-ea"/>
          <a:cs typeface="+mn-cs"/>
        </a:defRPr>
      </a:lvl6pPr>
      <a:lvl7pPr marL="2366742" indent="-182057" algn="l" defTabSz="728228" rtl="0" eaLnBrk="1" latinLnBrk="0" hangingPunct="1">
        <a:lnSpc>
          <a:spcPct val="90000"/>
        </a:lnSpc>
        <a:spcBef>
          <a:spcPts val="398"/>
        </a:spcBef>
        <a:buFont typeface="Arial" panose="020B0604020202020204" pitchFamily="34" charset="0"/>
        <a:buChar char="•"/>
        <a:defRPr sz="1400" kern="1200">
          <a:solidFill>
            <a:schemeClr val="tx1"/>
          </a:solidFill>
          <a:latin typeface="+mn-lt"/>
          <a:ea typeface="+mn-ea"/>
          <a:cs typeface="+mn-cs"/>
        </a:defRPr>
      </a:lvl7pPr>
      <a:lvl8pPr marL="2730856" indent="-182057" algn="l" defTabSz="728228" rtl="0" eaLnBrk="1" latinLnBrk="0" hangingPunct="1">
        <a:lnSpc>
          <a:spcPct val="90000"/>
        </a:lnSpc>
        <a:spcBef>
          <a:spcPts val="398"/>
        </a:spcBef>
        <a:buFont typeface="Arial" panose="020B0604020202020204" pitchFamily="34" charset="0"/>
        <a:buChar char="•"/>
        <a:defRPr sz="1400" kern="1200">
          <a:solidFill>
            <a:schemeClr val="tx1"/>
          </a:solidFill>
          <a:latin typeface="+mn-lt"/>
          <a:ea typeface="+mn-ea"/>
          <a:cs typeface="+mn-cs"/>
        </a:defRPr>
      </a:lvl8pPr>
      <a:lvl9pPr marL="3094970" indent="-182057" algn="l" defTabSz="728228" rtl="0" eaLnBrk="1" latinLnBrk="0" hangingPunct="1">
        <a:lnSpc>
          <a:spcPct val="90000"/>
        </a:lnSpc>
        <a:spcBef>
          <a:spcPts val="398"/>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728228" rtl="0" eaLnBrk="1" latinLnBrk="0" hangingPunct="1">
        <a:defRPr sz="1400" kern="1200">
          <a:solidFill>
            <a:schemeClr val="tx1"/>
          </a:solidFill>
          <a:latin typeface="+mn-lt"/>
          <a:ea typeface="+mn-ea"/>
          <a:cs typeface="+mn-cs"/>
        </a:defRPr>
      </a:lvl1pPr>
      <a:lvl2pPr marL="364114" algn="l" defTabSz="728228" rtl="0" eaLnBrk="1" latinLnBrk="0" hangingPunct="1">
        <a:defRPr sz="1400" kern="1200">
          <a:solidFill>
            <a:schemeClr val="tx1"/>
          </a:solidFill>
          <a:latin typeface="+mn-lt"/>
          <a:ea typeface="+mn-ea"/>
          <a:cs typeface="+mn-cs"/>
        </a:defRPr>
      </a:lvl2pPr>
      <a:lvl3pPr marL="728228" algn="l" defTabSz="728228" rtl="0" eaLnBrk="1" latinLnBrk="0" hangingPunct="1">
        <a:defRPr sz="1400" kern="1200">
          <a:solidFill>
            <a:schemeClr val="tx1"/>
          </a:solidFill>
          <a:latin typeface="+mn-lt"/>
          <a:ea typeface="+mn-ea"/>
          <a:cs typeface="+mn-cs"/>
        </a:defRPr>
      </a:lvl3pPr>
      <a:lvl4pPr marL="1092342" algn="l" defTabSz="728228" rtl="0" eaLnBrk="1" latinLnBrk="0" hangingPunct="1">
        <a:defRPr sz="1400" kern="1200">
          <a:solidFill>
            <a:schemeClr val="tx1"/>
          </a:solidFill>
          <a:latin typeface="+mn-lt"/>
          <a:ea typeface="+mn-ea"/>
          <a:cs typeface="+mn-cs"/>
        </a:defRPr>
      </a:lvl4pPr>
      <a:lvl5pPr marL="1456456" algn="l" defTabSz="728228" rtl="0" eaLnBrk="1" latinLnBrk="0" hangingPunct="1">
        <a:defRPr sz="1400" kern="1200">
          <a:solidFill>
            <a:schemeClr val="tx1"/>
          </a:solidFill>
          <a:latin typeface="+mn-lt"/>
          <a:ea typeface="+mn-ea"/>
          <a:cs typeface="+mn-cs"/>
        </a:defRPr>
      </a:lvl5pPr>
      <a:lvl6pPr marL="1820570" algn="l" defTabSz="728228" rtl="0" eaLnBrk="1" latinLnBrk="0" hangingPunct="1">
        <a:defRPr sz="1400" kern="1200">
          <a:solidFill>
            <a:schemeClr val="tx1"/>
          </a:solidFill>
          <a:latin typeface="+mn-lt"/>
          <a:ea typeface="+mn-ea"/>
          <a:cs typeface="+mn-cs"/>
        </a:defRPr>
      </a:lvl6pPr>
      <a:lvl7pPr marL="2184684" algn="l" defTabSz="728228" rtl="0" eaLnBrk="1" latinLnBrk="0" hangingPunct="1">
        <a:defRPr sz="1400" kern="1200">
          <a:solidFill>
            <a:schemeClr val="tx1"/>
          </a:solidFill>
          <a:latin typeface="+mn-lt"/>
          <a:ea typeface="+mn-ea"/>
          <a:cs typeface="+mn-cs"/>
        </a:defRPr>
      </a:lvl7pPr>
      <a:lvl8pPr marL="2548799" algn="l" defTabSz="728228" rtl="0" eaLnBrk="1" latinLnBrk="0" hangingPunct="1">
        <a:defRPr sz="1400" kern="1200">
          <a:solidFill>
            <a:schemeClr val="tx1"/>
          </a:solidFill>
          <a:latin typeface="+mn-lt"/>
          <a:ea typeface="+mn-ea"/>
          <a:cs typeface="+mn-cs"/>
        </a:defRPr>
      </a:lvl8pPr>
      <a:lvl9pPr marL="2912913" algn="l" defTabSz="728228"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atasheetspdf.com/pdf/1418730/ITead/HC-05/1" TargetMode="External"/><Relationship Id="rId2" Type="http://schemas.openxmlformats.org/officeDocument/2006/relationships/hyperlink" Target="https://programmingdigest.com/heartbeat-heart-rate-monitoring-system-using-arduino-and-android-bluetooth/"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0375" y="548680"/>
            <a:ext cx="8229600" cy="1584176"/>
          </a:xfrm>
        </p:spPr>
        <p:txBody>
          <a:bodyPr>
            <a:normAutofit/>
          </a:bodyPr>
          <a:lstStyle/>
          <a:p>
            <a:pPr algn="ctr"/>
            <a:r>
              <a:rPr lang="tr-TR" sz="4000" dirty="0" smtClean="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BLUETOOTH MEDİKAL MONİTÖR</a:t>
            </a:r>
            <a:endParaRPr lang="tr-TR" sz="4000"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Alt Başlık 2"/>
          <p:cNvSpPr>
            <a:spLocks noGrp="1"/>
          </p:cNvSpPr>
          <p:nvPr>
            <p:ph type="body" idx="1"/>
          </p:nvPr>
        </p:nvSpPr>
        <p:spPr>
          <a:xfrm>
            <a:off x="-252536" y="1988840"/>
            <a:ext cx="4608512" cy="1728192"/>
          </a:xfrm>
        </p:spPr>
        <p:txBody>
          <a:bodyPr>
            <a:normAutofit/>
          </a:bodyPr>
          <a:lstStyle/>
          <a:p>
            <a:pPr algn="ctr"/>
            <a:r>
              <a:rPr lang="tr-TR" sz="2000" b="1" dirty="0" smtClean="0">
                <a:latin typeface="Times New Roman" pitchFamily="18" charset="0"/>
                <a:cs typeface="Times New Roman" pitchFamily="18" charset="0"/>
              </a:rPr>
              <a:t>Hazırlayanlar:</a:t>
            </a:r>
          </a:p>
          <a:p>
            <a:pPr algn="ctr"/>
            <a:r>
              <a:rPr lang="tr-TR" sz="2000" b="1" dirty="0" smtClean="0">
                <a:latin typeface="Times New Roman" pitchFamily="18" charset="0"/>
                <a:cs typeface="Times New Roman" pitchFamily="18" charset="0"/>
              </a:rPr>
              <a:t>Safiye ÇAĞLAYAN 1030220185</a:t>
            </a:r>
          </a:p>
          <a:p>
            <a:pPr algn="ctr"/>
            <a:r>
              <a:rPr lang="tr-TR" sz="2000" b="1" dirty="0" smtClean="0">
                <a:latin typeface="Times New Roman" pitchFamily="18" charset="0"/>
                <a:cs typeface="Times New Roman" pitchFamily="18" charset="0"/>
              </a:rPr>
              <a:t>Talat KEPEZKAYA 1030217056</a:t>
            </a:r>
          </a:p>
          <a:p>
            <a:pPr algn="ctr"/>
            <a:r>
              <a:rPr lang="tr-TR" sz="2000" b="1" dirty="0" smtClean="0">
                <a:latin typeface="Times New Roman" pitchFamily="18" charset="0"/>
                <a:cs typeface="Times New Roman" pitchFamily="18" charset="0"/>
              </a:rPr>
              <a:t>Ayşe ÖZGAN 1030220181</a:t>
            </a:r>
            <a:endParaRPr lang="tr-TR" sz="2000" b="1" dirty="0">
              <a:latin typeface="Times New Roman" pitchFamily="18" charset="0"/>
              <a:cs typeface="Times New Roman" pitchFamily="18" charset="0"/>
            </a:endParaRPr>
          </a:p>
        </p:txBody>
      </p:sp>
      <p:sp>
        <p:nvSpPr>
          <p:cNvPr id="4" name="Metin kutusu 3"/>
          <p:cNvSpPr txBox="1"/>
          <p:nvPr/>
        </p:nvSpPr>
        <p:spPr>
          <a:xfrm>
            <a:off x="5148065" y="2276872"/>
            <a:ext cx="3465116" cy="707886"/>
          </a:xfrm>
          <a:prstGeom prst="rect">
            <a:avLst/>
          </a:prstGeom>
          <a:noFill/>
        </p:spPr>
        <p:txBody>
          <a:bodyPr wrap="none" rtlCol="0">
            <a:spAutoFit/>
          </a:bodyPr>
          <a:lstStyle/>
          <a:p>
            <a:r>
              <a:rPr lang="tr-TR" sz="2000" b="1" dirty="0" smtClean="0">
                <a:solidFill>
                  <a:schemeClr val="bg1"/>
                </a:solidFill>
                <a:latin typeface="Times New Roman" pitchFamily="18" charset="0"/>
                <a:cs typeface="Times New Roman" pitchFamily="18" charset="0"/>
              </a:rPr>
              <a:t>Danışman: </a:t>
            </a:r>
          </a:p>
          <a:p>
            <a:r>
              <a:rPr lang="tr-TR" sz="2000" b="1" dirty="0" smtClean="0">
                <a:solidFill>
                  <a:schemeClr val="bg1"/>
                </a:solidFill>
                <a:latin typeface="Times New Roman" pitchFamily="18" charset="0"/>
                <a:cs typeface="Times New Roman" pitchFamily="18" charset="0"/>
              </a:rPr>
              <a:t>Prof. Dr. Kenan DANIŞMAN</a:t>
            </a:r>
            <a:endParaRPr lang="tr-TR" sz="2000" b="1" dirty="0">
              <a:solidFill>
                <a:schemeClr val="bg1"/>
              </a:solidFill>
              <a:latin typeface="Times New Roman" pitchFamily="18" charset="0"/>
              <a:cs typeface="Times New Roman" pitchFamily="18" charset="0"/>
            </a:endParaRPr>
          </a:p>
        </p:txBody>
      </p:sp>
      <p:sp>
        <p:nvSpPr>
          <p:cNvPr id="5" name="Metin kutusu 4"/>
          <p:cNvSpPr txBox="1"/>
          <p:nvPr/>
        </p:nvSpPr>
        <p:spPr>
          <a:xfrm>
            <a:off x="1907704" y="4793704"/>
            <a:ext cx="5570097" cy="1631216"/>
          </a:xfrm>
          <a:prstGeom prst="rect">
            <a:avLst/>
          </a:prstGeom>
          <a:noFill/>
        </p:spPr>
        <p:txBody>
          <a:bodyPr wrap="square" rtlCol="0">
            <a:spAutoFit/>
          </a:bodyPr>
          <a:lstStyle/>
          <a:p>
            <a:pPr algn="ctr"/>
            <a:r>
              <a:rPr lang="tr-TR" sz="2000" b="1" dirty="0" smtClean="0">
                <a:solidFill>
                  <a:schemeClr val="bg1"/>
                </a:solidFill>
                <a:latin typeface="Times New Roman" pitchFamily="18" charset="0"/>
                <a:cs typeface="Times New Roman" pitchFamily="18" charset="0"/>
              </a:rPr>
              <a:t>ERCİYES  ÜNİVERSİTESİ</a:t>
            </a:r>
          </a:p>
          <a:p>
            <a:pPr algn="ctr"/>
            <a:r>
              <a:rPr lang="tr-TR" sz="2000" b="1" dirty="0" smtClean="0">
                <a:solidFill>
                  <a:schemeClr val="bg1"/>
                </a:solidFill>
                <a:latin typeface="Times New Roman" pitchFamily="18" charset="0"/>
                <a:cs typeface="Times New Roman" pitchFamily="18" charset="0"/>
              </a:rPr>
              <a:t>ELEKTRİK-ELEKTRONİK MÜHENDİSLİĞİ</a:t>
            </a:r>
          </a:p>
          <a:p>
            <a:pPr algn="ctr"/>
            <a:r>
              <a:rPr lang="tr-TR" sz="2000" b="1" dirty="0" smtClean="0">
                <a:solidFill>
                  <a:schemeClr val="bg1"/>
                </a:solidFill>
                <a:latin typeface="Times New Roman" pitchFamily="18" charset="0"/>
                <a:cs typeface="Times New Roman" pitchFamily="18" charset="0"/>
              </a:rPr>
              <a:t>BİTİRME ÖDEVİ</a:t>
            </a:r>
          </a:p>
          <a:p>
            <a:pPr algn="ctr"/>
            <a:r>
              <a:rPr lang="tr-TR" sz="2000" b="1" dirty="0" smtClean="0">
                <a:solidFill>
                  <a:schemeClr val="bg1"/>
                </a:solidFill>
                <a:latin typeface="Times New Roman" pitchFamily="18" charset="0"/>
                <a:cs typeface="Times New Roman" pitchFamily="18" charset="0"/>
              </a:rPr>
              <a:t>KAYSERİ</a:t>
            </a:r>
          </a:p>
          <a:p>
            <a:pPr algn="ctr"/>
            <a:r>
              <a:rPr lang="tr-TR" sz="2000" b="1" dirty="0" smtClean="0">
                <a:solidFill>
                  <a:schemeClr val="bg1"/>
                </a:solidFill>
                <a:latin typeface="Times New Roman" pitchFamily="18" charset="0"/>
                <a:cs typeface="Times New Roman" pitchFamily="18" charset="0"/>
              </a:rPr>
              <a:t>ŞUBAT 2021</a:t>
            </a:r>
            <a:endParaRPr lang="tr-TR" sz="2000" b="1" dirty="0">
              <a:solidFill>
                <a:schemeClr val="bg1"/>
              </a:solidFill>
              <a:latin typeface="Times New Roman" pitchFamily="18" charset="0"/>
              <a:cs typeface="Times New Roman" pitchFamily="18" charset="0"/>
            </a:endParaRPr>
          </a:p>
        </p:txBody>
      </p:sp>
      <p:sp>
        <p:nvSpPr>
          <p:cNvPr id="6" name="AutoShape 4" descr="Gazi Üniversitesi Mühendislik Fakültesi Elektrik-Elektronik Mühendisliği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7" name="AutoShape 6" descr="Gazi Üniversitesi Mühendislik Fakültesi Elektrik-Elektronik Mühendisliği -  Home | Facebook"/>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8" name="AutoShape 8" descr="Gazi Üniversitesi Mühendislik Fakültesi Elektrik-Elektronik Mühendisliği -  Home | Facebook"/>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033" name="Picture 9" descr="C:\Users\ayşegül\Desktop\indi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944" y="523006"/>
            <a:ext cx="1495053" cy="1495053"/>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C:\Users\ayşegül\Desktop\75USJFCe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80"/>
            <a:ext cx="1495421" cy="1454016"/>
          </a:xfrm>
          <a:prstGeom prst="ellipse">
            <a:avLst/>
          </a:prstGeom>
          <a:noFill/>
          <a:extLst>
            <a:ext uri="{909E8E84-426E-40DD-AFC4-6F175D3DCCD1}">
              <a14:hiddenFill xmlns:a14="http://schemas.microsoft.com/office/drawing/2010/main">
                <a:solidFill>
                  <a:srgbClr val="FFFFFF"/>
                </a:solidFill>
              </a14:hiddenFill>
            </a:ext>
          </a:extLst>
        </p:spPr>
      </p:pic>
      <p:pic>
        <p:nvPicPr>
          <p:cNvPr id="9" name="Resim 8"/>
          <p:cNvPicPr>
            <a:picLocks noChangeAspect="1"/>
          </p:cNvPicPr>
          <p:nvPr/>
        </p:nvPicPr>
        <p:blipFill rotWithShape="1">
          <a:blip r:embed="rId4" cstate="print">
            <a:extLst>
              <a:ext uri="{28A0092B-C50C-407E-A947-70E740481C1C}">
                <a14:useLocalDpi xmlns:a14="http://schemas.microsoft.com/office/drawing/2010/main" val="0"/>
              </a:ext>
            </a:extLst>
          </a:blip>
          <a:srcRect l="15430" t="17441" r="15430" b="20507"/>
          <a:stretch/>
        </p:blipFill>
        <p:spPr>
          <a:xfrm>
            <a:off x="7236296" y="3068960"/>
            <a:ext cx="1859073" cy="1668528"/>
          </a:xfrm>
          <a:prstGeom prst="ellipse">
            <a:avLst/>
          </a:prstGeom>
          <a:ln>
            <a:noFill/>
          </a:ln>
          <a:effectLst>
            <a:softEdge rad="112500"/>
          </a:effectLst>
        </p:spPr>
      </p:pic>
    </p:spTree>
    <p:extLst>
      <p:ext uri="{BB962C8B-B14F-4D97-AF65-F5344CB8AC3E}">
        <p14:creationId xmlns:p14="http://schemas.microsoft.com/office/powerpoint/2010/main" val="355290509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620688"/>
            <a:ext cx="8229600" cy="940966"/>
          </a:xfrm>
        </p:spPr>
        <p:txBody>
          <a:bodyPr>
            <a:normAutofit fontScale="90000"/>
          </a:bodyPr>
          <a:lstStyle/>
          <a:p>
            <a:r>
              <a:rPr lang="tr-TR" b="1" dirty="0">
                <a:solidFill>
                  <a:srgbClr val="0070C0"/>
                </a:solidFill>
                <a:latin typeface="Times New Roman" pitchFamily="18" charset="0"/>
                <a:cs typeface="Times New Roman" pitchFamily="18" charset="0"/>
              </a:rPr>
              <a:t>Vücut sıcaklığını etkileyen faktörler;</a:t>
            </a:r>
            <a:br>
              <a:rPr lang="tr-TR" b="1" dirty="0">
                <a:solidFill>
                  <a:srgbClr val="0070C0"/>
                </a:solidFill>
                <a:latin typeface="Times New Roman" pitchFamily="18" charset="0"/>
                <a:cs typeface="Times New Roman" pitchFamily="18" charset="0"/>
              </a:rPr>
            </a:br>
            <a:endParaRPr lang="tr-TR"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normAutofit/>
          </a:bodyPr>
          <a:lstStyle/>
          <a:p>
            <a:pPr algn="just"/>
            <a:r>
              <a:rPr lang="tr-TR" sz="2000" dirty="0">
                <a:latin typeface="Times New Roman" pitchFamily="18" charset="0"/>
                <a:cs typeface="Times New Roman" pitchFamily="18" charset="0"/>
              </a:rPr>
              <a:t>Vücut sıcaklığı ortalama </a:t>
            </a:r>
            <a:r>
              <a:rPr lang="tr-TR" sz="2000" dirty="0" smtClean="0">
                <a:latin typeface="Times New Roman" pitchFamily="18" charset="0"/>
                <a:cs typeface="Times New Roman" pitchFamily="18" charset="0"/>
              </a:rPr>
              <a:t>36-37°C  </a:t>
            </a:r>
            <a:r>
              <a:rPr lang="tr-TR" sz="2000" dirty="0">
                <a:latin typeface="Times New Roman" pitchFamily="18" charset="0"/>
                <a:cs typeface="Times New Roman" pitchFamily="18" charset="0"/>
              </a:rPr>
              <a:t>olup, birçok faktöre göre değişkenlik göstermektedir</a:t>
            </a:r>
            <a:r>
              <a:rPr lang="tr-TR" sz="2000" dirty="0" smtClean="0">
                <a:latin typeface="Times New Roman" pitchFamily="18" charset="0"/>
                <a:cs typeface="Times New Roman" pitchFamily="18" charset="0"/>
              </a:rPr>
              <a:t>. Bunlar;</a:t>
            </a:r>
            <a:endParaRPr lang="tr-TR" sz="2000" dirty="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Yaş</a:t>
            </a:r>
            <a:endParaRPr lang="tr-TR" sz="2000" dirty="0">
              <a:latin typeface="Times New Roman" pitchFamily="18" charset="0"/>
              <a:cs typeface="Times New Roman" pitchFamily="18" charset="0"/>
            </a:endParaRPr>
          </a:p>
          <a:p>
            <a:pPr algn="just"/>
            <a:r>
              <a:rPr lang="tr-TR" sz="2000" dirty="0">
                <a:latin typeface="Times New Roman" pitchFamily="18" charset="0"/>
                <a:cs typeface="Times New Roman" pitchFamily="18" charset="0"/>
              </a:rPr>
              <a:t>Cinsiyet </a:t>
            </a:r>
          </a:p>
          <a:p>
            <a:pPr algn="just"/>
            <a:r>
              <a:rPr lang="tr-TR" sz="2000" dirty="0">
                <a:latin typeface="Times New Roman" pitchFamily="18" charset="0"/>
                <a:cs typeface="Times New Roman" pitchFamily="18" charset="0"/>
              </a:rPr>
              <a:t>Fiziksel aktivite</a:t>
            </a:r>
          </a:p>
          <a:p>
            <a:pPr algn="just"/>
            <a:r>
              <a:rPr lang="tr-TR" sz="2000" dirty="0">
                <a:latin typeface="Times New Roman" pitchFamily="18" charset="0"/>
                <a:cs typeface="Times New Roman" pitchFamily="18" charset="0"/>
              </a:rPr>
              <a:t>Günlük ısı </a:t>
            </a:r>
            <a:r>
              <a:rPr lang="tr-TR" sz="2000" dirty="0" smtClean="0">
                <a:latin typeface="Times New Roman" pitchFamily="18" charset="0"/>
                <a:cs typeface="Times New Roman" pitchFamily="18" charset="0"/>
              </a:rPr>
              <a:t>döngüsü</a:t>
            </a:r>
          </a:p>
          <a:p>
            <a:pPr algn="just"/>
            <a:r>
              <a:rPr lang="tr-TR" sz="2000" dirty="0" smtClean="0">
                <a:latin typeface="Times New Roman" pitchFamily="18" charset="0"/>
                <a:cs typeface="Times New Roman" pitchFamily="18" charset="0"/>
              </a:rPr>
              <a:t>Ölçüm Bölgesi</a:t>
            </a:r>
            <a:endParaRPr lang="tr-TR" sz="2000" dirty="0">
              <a:latin typeface="Times New Roman" pitchFamily="18" charset="0"/>
              <a:cs typeface="Times New Roman" pitchFamily="18" charset="0"/>
            </a:endParaRPr>
          </a:p>
          <a:p>
            <a:pPr algn="just"/>
            <a:r>
              <a:rPr lang="tr-TR" sz="2000" dirty="0" err="1">
                <a:latin typeface="Times New Roman" pitchFamily="18" charset="0"/>
                <a:cs typeface="Times New Roman" pitchFamily="18" charset="0"/>
              </a:rPr>
              <a:t>Emosyonel</a:t>
            </a:r>
            <a:r>
              <a:rPr lang="tr-TR" sz="2000" dirty="0">
                <a:latin typeface="Times New Roman" pitchFamily="18" charset="0"/>
                <a:cs typeface="Times New Roman" pitchFamily="18" charset="0"/>
              </a:rPr>
              <a:t> Durum</a:t>
            </a:r>
          </a:p>
          <a:p>
            <a:pPr algn="just"/>
            <a:r>
              <a:rPr lang="tr-TR" sz="2000" dirty="0">
                <a:latin typeface="Times New Roman" pitchFamily="18" charset="0"/>
                <a:cs typeface="Times New Roman" pitchFamily="18" charset="0"/>
              </a:rPr>
              <a:t>Çevre </a:t>
            </a:r>
          </a:p>
          <a:p>
            <a:pPr algn="just"/>
            <a:r>
              <a:rPr lang="tr-TR" sz="2000" dirty="0" err="1">
                <a:latin typeface="Times New Roman" pitchFamily="18" charset="0"/>
                <a:cs typeface="Times New Roman" pitchFamily="18" charset="0"/>
              </a:rPr>
              <a:t>Hormonal</a:t>
            </a:r>
            <a:r>
              <a:rPr lang="tr-TR" sz="2000" dirty="0">
                <a:latin typeface="Times New Roman" pitchFamily="18" charset="0"/>
                <a:cs typeface="Times New Roman" pitchFamily="18" charset="0"/>
              </a:rPr>
              <a:t> faktörler</a:t>
            </a:r>
          </a:p>
          <a:p>
            <a:pPr algn="just"/>
            <a:r>
              <a:rPr lang="tr-TR" sz="2000" dirty="0">
                <a:latin typeface="Times New Roman" pitchFamily="18" charset="0"/>
                <a:cs typeface="Times New Roman" pitchFamily="18" charset="0"/>
              </a:rPr>
              <a:t>Kullanılan ilaçlar vb.</a:t>
            </a: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169463849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692696"/>
            <a:ext cx="8229600" cy="1143000"/>
          </a:xfrm>
        </p:spPr>
        <p:txBody>
          <a:bodyPr>
            <a:normAutofit fontScale="90000"/>
          </a:bodyPr>
          <a:lstStyle/>
          <a:p>
            <a:r>
              <a:rPr lang="tr-TR" sz="4000" b="1" dirty="0">
                <a:solidFill>
                  <a:srgbClr val="0070C0"/>
                </a:solidFill>
                <a:effectLst/>
                <a:latin typeface="Times New Roman" pitchFamily="18" charset="0"/>
                <a:cs typeface="Times New Roman" pitchFamily="18" charset="0"/>
              </a:rPr>
              <a:t>Vücut Sıcaklığının Ölçüldüğü Bölgeler</a:t>
            </a:r>
            <a:endParaRPr lang="tr-TR" sz="4000"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lstStyle/>
          <a:p>
            <a:pPr lvl="0" algn="just"/>
            <a:r>
              <a:rPr lang="tr-TR" sz="2000" dirty="0" err="1">
                <a:latin typeface="Times New Roman" pitchFamily="18" charset="0"/>
                <a:cs typeface="Times New Roman" pitchFamily="18" charset="0"/>
              </a:rPr>
              <a:t>Aksiller</a:t>
            </a:r>
            <a:r>
              <a:rPr lang="tr-TR" sz="2000" dirty="0">
                <a:latin typeface="Times New Roman" pitchFamily="18" charset="0"/>
                <a:cs typeface="Times New Roman" pitchFamily="18" charset="0"/>
              </a:rPr>
              <a:t> yol (Koltuk altından)</a:t>
            </a:r>
          </a:p>
          <a:p>
            <a:pPr lvl="0" algn="just"/>
            <a:r>
              <a:rPr lang="tr-TR" sz="2000" dirty="0">
                <a:latin typeface="Times New Roman" pitchFamily="18" charset="0"/>
                <a:cs typeface="Times New Roman" pitchFamily="18" charset="0"/>
              </a:rPr>
              <a:t>Oral yol (Ağızdan)</a:t>
            </a:r>
          </a:p>
          <a:p>
            <a:pPr lvl="0" algn="just"/>
            <a:r>
              <a:rPr lang="tr-TR" sz="2000" dirty="0" err="1">
                <a:latin typeface="Times New Roman" pitchFamily="18" charset="0"/>
                <a:cs typeface="Times New Roman" pitchFamily="18" charset="0"/>
              </a:rPr>
              <a:t>Rektal</a:t>
            </a:r>
            <a:r>
              <a:rPr lang="tr-TR" sz="2000" dirty="0">
                <a:latin typeface="Times New Roman" pitchFamily="18" charset="0"/>
                <a:cs typeface="Times New Roman" pitchFamily="18" charset="0"/>
              </a:rPr>
              <a:t> yol </a:t>
            </a:r>
            <a:r>
              <a:rPr lang="tr-TR" sz="2000" dirty="0" smtClean="0">
                <a:latin typeface="Times New Roman" pitchFamily="18" charset="0"/>
                <a:cs typeface="Times New Roman" pitchFamily="18" charset="0"/>
              </a:rPr>
              <a:t>(İçsel </a:t>
            </a:r>
            <a:r>
              <a:rPr lang="tr-TR" sz="2000" dirty="0">
                <a:latin typeface="Times New Roman" pitchFamily="18" charset="0"/>
                <a:cs typeface="Times New Roman" pitchFamily="18" charset="0"/>
              </a:rPr>
              <a:t>ölçüm)</a:t>
            </a:r>
          </a:p>
          <a:p>
            <a:pPr lvl="0" algn="just"/>
            <a:r>
              <a:rPr lang="tr-TR" sz="2000" dirty="0" err="1">
                <a:latin typeface="Times New Roman" pitchFamily="18" charset="0"/>
                <a:cs typeface="Times New Roman" pitchFamily="18" charset="0"/>
              </a:rPr>
              <a:t>Timpanik</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membran</a:t>
            </a:r>
            <a:r>
              <a:rPr lang="tr-TR" sz="2000" dirty="0">
                <a:latin typeface="Times New Roman" pitchFamily="18" charset="0"/>
                <a:cs typeface="Times New Roman" pitchFamily="18" charset="0"/>
              </a:rPr>
              <a:t> yol (Kulaktan)</a:t>
            </a:r>
          </a:p>
          <a:p>
            <a:pPr algn="just"/>
            <a:r>
              <a:rPr lang="tr-TR" sz="2000" dirty="0">
                <a:latin typeface="Times New Roman" pitchFamily="18" charset="0"/>
                <a:cs typeface="Times New Roman" pitchFamily="18" charset="0"/>
              </a:rPr>
              <a:t>Deri yolu</a:t>
            </a:r>
            <a:r>
              <a:rPr lang="tr-TR" sz="2000" b="1" dirty="0">
                <a:latin typeface="Times New Roman" pitchFamily="18" charset="0"/>
                <a:cs typeface="Times New Roman" pitchFamily="18" charset="0"/>
              </a:rPr>
              <a:t> </a:t>
            </a:r>
            <a:endParaRPr lang="tr-TR" sz="2000" b="1" dirty="0" smtClean="0">
              <a:latin typeface="Times New Roman" pitchFamily="18" charset="0"/>
              <a:cs typeface="Times New Roman" pitchFamily="18" charset="0"/>
            </a:endParaRPr>
          </a:p>
          <a:p>
            <a:pPr marL="137160" indent="0" algn="just">
              <a:buNone/>
            </a:pPr>
            <a:r>
              <a:rPr lang="tr-TR" sz="2000" dirty="0" smtClean="0">
                <a:latin typeface="Times New Roman" pitchFamily="18" charset="0"/>
                <a:cs typeface="Times New Roman" pitchFamily="18" charset="0"/>
              </a:rPr>
              <a:t>Isıyı </a:t>
            </a:r>
            <a:r>
              <a:rPr lang="tr-TR" sz="2000" dirty="0">
                <a:latin typeface="Times New Roman" pitchFamily="18" charset="0"/>
                <a:cs typeface="Times New Roman" pitchFamily="18" charset="0"/>
              </a:rPr>
              <a:t>tam ölçmenin en doğru yolu rektum </a:t>
            </a:r>
            <a:r>
              <a:rPr lang="tr-TR" sz="2000" dirty="0" smtClean="0">
                <a:latin typeface="Times New Roman" pitchFamily="18" charset="0"/>
                <a:cs typeface="Times New Roman" pitchFamily="18" charset="0"/>
              </a:rPr>
              <a:t>(içsel) ölçümüdür.</a:t>
            </a:r>
          </a:p>
          <a:p>
            <a:pPr marL="137160" indent="0" algn="just">
              <a:buNone/>
            </a:pPr>
            <a:endParaRPr lang="tr-TR" sz="2000" b="1" dirty="0">
              <a:latin typeface="Times New Roman" pitchFamily="18" charset="0"/>
              <a:cs typeface="Times New Roman" pitchFamily="18" charset="0"/>
            </a:endParaRPr>
          </a:p>
          <a:p>
            <a:pPr marL="137160" indent="0" algn="just">
              <a:buNone/>
            </a:pPr>
            <a:endParaRPr lang="tr-TR" sz="2000" b="1" dirty="0" smtClean="0">
              <a:latin typeface="Times New Roman" pitchFamily="18" charset="0"/>
              <a:cs typeface="Times New Roman" pitchFamily="18" charset="0"/>
            </a:endParaRPr>
          </a:p>
          <a:p>
            <a:pPr marL="137160" indent="0" algn="just">
              <a:buNone/>
            </a:pPr>
            <a:endParaRPr lang="tr-TR" sz="2000" b="1" dirty="0">
              <a:latin typeface="Times New Roman" pitchFamily="18" charset="0"/>
              <a:cs typeface="Times New Roman" pitchFamily="18" charset="0"/>
            </a:endParaRPr>
          </a:p>
          <a:p>
            <a:pPr marL="137160" indent="0" algn="just">
              <a:buNone/>
            </a:pPr>
            <a:endParaRPr lang="tr-TR" sz="20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27918916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548680"/>
            <a:ext cx="8229600" cy="1656184"/>
          </a:xfrm>
        </p:spPr>
        <p:txBody>
          <a:bodyPr>
            <a:normAutofit fontScale="90000"/>
          </a:bodyPr>
          <a:lstStyle/>
          <a:p>
            <a:pPr lvl="0"/>
            <a:r>
              <a:rPr lang="tr-TR" b="1" dirty="0" smtClean="0">
                <a:solidFill>
                  <a:srgbClr val="0070C0"/>
                </a:solidFill>
                <a:effectLst/>
                <a:latin typeface="Times New Roman" pitchFamily="18" charset="0"/>
                <a:cs typeface="Times New Roman" pitchFamily="18" charset="0"/>
              </a:rPr>
              <a:t>Ölçüm </a:t>
            </a:r>
            <a:r>
              <a:rPr lang="tr-TR" b="1" dirty="0">
                <a:solidFill>
                  <a:srgbClr val="0070C0"/>
                </a:solidFill>
                <a:effectLst/>
                <a:latin typeface="Times New Roman" pitchFamily="18" charset="0"/>
                <a:cs typeface="Times New Roman" pitchFamily="18" charset="0"/>
              </a:rPr>
              <a:t>y</a:t>
            </a:r>
            <a:r>
              <a:rPr lang="tr-TR" b="1" dirty="0" smtClean="0">
                <a:solidFill>
                  <a:srgbClr val="0070C0"/>
                </a:solidFill>
                <a:effectLst/>
                <a:latin typeface="Times New Roman" pitchFamily="18" charset="0"/>
                <a:cs typeface="Times New Roman" pitchFamily="18" charset="0"/>
              </a:rPr>
              <a:t>apılan </a:t>
            </a:r>
            <a:r>
              <a:rPr lang="tr-TR" b="1" dirty="0">
                <a:solidFill>
                  <a:srgbClr val="0070C0"/>
                </a:solidFill>
                <a:effectLst/>
                <a:latin typeface="Times New Roman" pitchFamily="18" charset="0"/>
                <a:cs typeface="Times New Roman" pitchFamily="18" charset="0"/>
              </a:rPr>
              <a:t>b</a:t>
            </a:r>
            <a:r>
              <a:rPr lang="tr-TR" b="1" dirty="0" smtClean="0">
                <a:solidFill>
                  <a:srgbClr val="0070C0"/>
                </a:solidFill>
                <a:effectLst/>
                <a:latin typeface="Times New Roman" pitchFamily="18" charset="0"/>
                <a:cs typeface="Times New Roman" pitchFamily="18" charset="0"/>
              </a:rPr>
              <a:t>ölgelere göre normal </a:t>
            </a:r>
            <a:r>
              <a:rPr lang="tr-TR" b="1" dirty="0">
                <a:solidFill>
                  <a:srgbClr val="0070C0"/>
                </a:solidFill>
                <a:effectLst/>
                <a:latin typeface="Times New Roman" pitchFamily="18" charset="0"/>
                <a:cs typeface="Times New Roman" pitchFamily="18" charset="0"/>
              </a:rPr>
              <a:t>vücut </a:t>
            </a:r>
            <a:r>
              <a:rPr lang="tr-TR" b="1" dirty="0" smtClean="0">
                <a:solidFill>
                  <a:srgbClr val="0070C0"/>
                </a:solidFill>
                <a:effectLst/>
                <a:latin typeface="Times New Roman" pitchFamily="18" charset="0"/>
                <a:cs typeface="Times New Roman" pitchFamily="18" charset="0"/>
              </a:rPr>
              <a:t>sıcaklığı değerleri</a:t>
            </a:r>
            <a:r>
              <a:rPr lang="tr-TR" b="1" dirty="0">
                <a:solidFill>
                  <a:srgbClr val="0070C0"/>
                </a:solidFill>
                <a:effectLst/>
                <a:latin typeface="Times New Roman" pitchFamily="18" charset="0"/>
                <a:cs typeface="Times New Roman" pitchFamily="18" charset="0"/>
              </a:rPr>
              <a:t/>
            </a:r>
            <a:br>
              <a:rPr lang="tr-TR" b="1" dirty="0">
                <a:solidFill>
                  <a:srgbClr val="0070C0"/>
                </a:solidFill>
                <a:effectLst/>
                <a:latin typeface="Times New Roman" pitchFamily="18" charset="0"/>
                <a:cs typeface="Times New Roman" pitchFamily="18" charset="0"/>
              </a:rPr>
            </a:br>
            <a:endParaRPr lang="tr-TR" b="1" dirty="0">
              <a:solidFill>
                <a:srgbClr val="0070C0"/>
              </a:solidFill>
              <a:latin typeface="Times New Roman" pitchFamily="18" charset="0"/>
              <a:cs typeface="Times New Roman" pitchFamily="18" charset="0"/>
            </a:endParaRP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066553579"/>
              </p:ext>
            </p:extLst>
          </p:nvPr>
        </p:nvGraphicFramePr>
        <p:xfrm>
          <a:off x="755578" y="2348879"/>
          <a:ext cx="7704855" cy="2880319"/>
        </p:xfrm>
        <a:graphic>
          <a:graphicData uri="http://schemas.openxmlformats.org/drawingml/2006/table">
            <a:tbl>
              <a:tblPr firstRow="1" firstCol="1" bandRow="1">
                <a:tableStyleId>{F5AB1C69-6EDB-4FF4-983F-18BD219EF322}</a:tableStyleId>
              </a:tblPr>
              <a:tblGrid>
                <a:gridCol w="2568285"/>
                <a:gridCol w="2568285"/>
                <a:gridCol w="2568285"/>
              </a:tblGrid>
              <a:tr h="574995">
                <a:tc>
                  <a:txBody>
                    <a:bodyPr/>
                    <a:lstStyle/>
                    <a:p>
                      <a:pPr algn="ctr">
                        <a:lnSpc>
                          <a:spcPct val="150000"/>
                        </a:lnSpc>
                        <a:spcAft>
                          <a:spcPts val="0"/>
                        </a:spcAft>
                      </a:pPr>
                      <a:r>
                        <a:rPr lang="tr-TR" sz="1200" dirty="0">
                          <a:effectLst/>
                        </a:rPr>
                        <a:t>BÖLGELER</a:t>
                      </a:r>
                      <a:endParaRPr lang="tr-TR" sz="1100" dirty="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NORMAL DEĞERLER</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ORTALAMA</a:t>
                      </a:r>
                      <a:endParaRPr lang="tr-TR" sz="1100">
                        <a:effectLst/>
                        <a:latin typeface="Calibri"/>
                        <a:ea typeface="Calibri"/>
                        <a:cs typeface="Times New Roman"/>
                      </a:endParaRPr>
                    </a:p>
                  </a:txBody>
                  <a:tcPr marL="68580" marR="68580" marT="0" marB="0"/>
                </a:tc>
              </a:tr>
              <a:tr h="576331">
                <a:tc>
                  <a:txBody>
                    <a:bodyPr/>
                    <a:lstStyle/>
                    <a:p>
                      <a:pPr algn="ctr">
                        <a:lnSpc>
                          <a:spcPct val="150000"/>
                        </a:lnSpc>
                        <a:spcAft>
                          <a:spcPts val="0"/>
                        </a:spcAft>
                      </a:pPr>
                      <a:r>
                        <a:rPr lang="tr-TR" sz="1200">
                          <a:effectLst/>
                        </a:rPr>
                        <a:t>Oral</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dirty="0">
                          <a:effectLst/>
                        </a:rPr>
                        <a:t>36,5– 37,5 °C</a:t>
                      </a:r>
                      <a:endParaRPr lang="tr-TR" sz="1100" dirty="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37 °C</a:t>
                      </a:r>
                      <a:endParaRPr lang="tr-TR" sz="1100">
                        <a:effectLst/>
                        <a:latin typeface="Calibri"/>
                        <a:ea typeface="Calibri"/>
                        <a:cs typeface="Times New Roman"/>
                      </a:endParaRPr>
                    </a:p>
                  </a:txBody>
                  <a:tcPr marL="68580" marR="68580" marT="0" marB="0"/>
                </a:tc>
              </a:tr>
              <a:tr h="576331">
                <a:tc>
                  <a:txBody>
                    <a:bodyPr/>
                    <a:lstStyle/>
                    <a:p>
                      <a:pPr algn="ctr">
                        <a:lnSpc>
                          <a:spcPct val="150000"/>
                        </a:lnSpc>
                        <a:spcAft>
                          <a:spcPts val="0"/>
                        </a:spcAft>
                      </a:pPr>
                      <a:r>
                        <a:rPr lang="tr-TR" sz="1200">
                          <a:effectLst/>
                        </a:rPr>
                        <a:t>Rektal</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37– 38 °C</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37,5 °C</a:t>
                      </a:r>
                      <a:endParaRPr lang="tr-TR" sz="1100">
                        <a:effectLst/>
                        <a:latin typeface="Calibri"/>
                        <a:ea typeface="Calibri"/>
                        <a:cs typeface="Times New Roman"/>
                      </a:endParaRPr>
                    </a:p>
                  </a:txBody>
                  <a:tcPr marL="68580" marR="68580" marT="0" marB="0"/>
                </a:tc>
              </a:tr>
              <a:tr h="576331">
                <a:tc>
                  <a:txBody>
                    <a:bodyPr/>
                    <a:lstStyle/>
                    <a:p>
                      <a:pPr algn="ctr">
                        <a:lnSpc>
                          <a:spcPct val="150000"/>
                        </a:lnSpc>
                        <a:spcAft>
                          <a:spcPts val="0"/>
                        </a:spcAft>
                      </a:pPr>
                      <a:r>
                        <a:rPr lang="tr-TR" sz="1200">
                          <a:effectLst/>
                        </a:rPr>
                        <a:t>Aksiller</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36– 37 °C</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36,5 °C</a:t>
                      </a:r>
                      <a:endParaRPr lang="tr-TR" sz="1100">
                        <a:effectLst/>
                        <a:latin typeface="Calibri"/>
                        <a:ea typeface="Calibri"/>
                        <a:cs typeface="Times New Roman"/>
                      </a:endParaRPr>
                    </a:p>
                  </a:txBody>
                  <a:tcPr marL="68580" marR="68580" marT="0" marB="0"/>
                </a:tc>
              </a:tr>
              <a:tr h="576331">
                <a:tc>
                  <a:txBody>
                    <a:bodyPr/>
                    <a:lstStyle/>
                    <a:p>
                      <a:pPr algn="ctr">
                        <a:lnSpc>
                          <a:spcPct val="150000"/>
                        </a:lnSpc>
                        <a:spcAft>
                          <a:spcPts val="0"/>
                        </a:spcAft>
                      </a:pPr>
                      <a:r>
                        <a:rPr lang="tr-TR" sz="1200">
                          <a:effectLst/>
                        </a:rPr>
                        <a:t>Timpanik yol</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a:effectLst/>
                        </a:rPr>
                        <a:t>36,5– 37,5 °C</a:t>
                      </a:r>
                      <a:endParaRPr lang="tr-TR" sz="1100">
                        <a:effectLst/>
                        <a:latin typeface="Calibri"/>
                        <a:ea typeface="Calibri"/>
                        <a:cs typeface="Times New Roman"/>
                      </a:endParaRPr>
                    </a:p>
                  </a:txBody>
                  <a:tcPr marL="68580" marR="68580" marT="0" marB="0"/>
                </a:tc>
                <a:tc>
                  <a:txBody>
                    <a:bodyPr/>
                    <a:lstStyle/>
                    <a:p>
                      <a:pPr algn="ctr">
                        <a:lnSpc>
                          <a:spcPct val="150000"/>
                        </a:lnSpc>
                        <a:spcAft>
                          <a:spcPts val="0"/>
                        </a:spcAft>
                      </a:pPr>
                      <a:r>
                        <a:rPr lang="tr-TR" sz="1200" dirty="0">
                          <a:effectLst/>
                        </a:rPr>
                        <a:t>37 °C</a:t>
                      </a:r>
                      <a:endParaRPr lang="tr-TR"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66117514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smtClean="0">
                <a:solidFill>
                  <a:srgbClr val="0070C0"/>
                </a:solidFill>
                <a:latin typeface="Times New Roman" pitchFamily="18" charset="0"/>
                <a:cs typeface="Times New Roman" pitchFamily="18" charset="0"/>
              </a:rPr>
              <a:t>Kullanılan </a:t>
            </a:r>
            <a:r>
              <a:rPr lang="tr-TR" b="1" dirty="0" smtClean="0">
                <a:solidFill>
                  <a:srgbClr val="0070C0"/>
                </a:solidFill>
                <a:latin typeface="Times New Roman" pitchFamily="18" charset="0"/>
                <a:cs typeface="Times New Roman" pitchFamily="18" charset="0"/>
              </a:rPr>
              <a:t>Sıcaklık </a:t>
            </a:r>
            <a:r>
              <a:rPr lang="tr-TR" b="1" dirty="0" err="1" smtClean="0">
                <a:solidFill>
                  <a:srgbClr val="0070C0"/>
                </a:solidFill>
                <a:latin typeface="Times New Roman" pitchFamily="18" charset="0"/>
                <a:cs typeface="Times New Roman" pitchFamily="18" charset="0"/>
              </a:rPr>
              <a:t>Sensörü</a:t>
            </a:r>
            <a:endParaRPr lang="tr-TR"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normAutofit/>
          </a:bodyPr>
          <a:lstStyle/>
          <a:p>
            <a:pPr algn="just"/>
            <a:r>
              <a:rPr lang="tr-TR" sz="2000" dirty="0" smtClean="0">
                <a:latin typeface="Times New Roman" pitchFamily="18" charset="0"/>
                <a:cs typeface="Times New Roman" pitchFamily="18" charset="0"/>
              </a:rPr>
              <a:t>DS18B20 dijital sıcaklık </a:t>
            </a:r>
            <a:r>
              <a:rPr lang="tr-TR" sz="2000" dirty="0" err="1" smtClean="0">
                <a:latin typeface="Times New Roman" pitchFamily="18" charset="0"/>
                <a:cs typeface="Times New Roman" pitchFamily="18" charset="0"/>
              </a:rPr>
              <a:t>sensörü</a:t>
            </a:r>
            <a:r>
              <a:rPr lang="tr-TR" sz="2000" dirty="0" smtClean="0">
                <a:latin typeface="Times New Roman" pitchFamily="18" charset="0"/>
                <a:cs typeface="Times New Roman" pitchFamily="18" charset="0"/>
              </a:rPr>
              <a:t> kullanılmıştır.</a:t>
            </a:r>
          </a:p>
          <a:p>
            <a:pPr algn="just"/>
            <a:r>
              <a:rPr lang="tr-TR" sz="2000" dirty="0" smtClean="0">
                <a:latin typeface="Times New Roman" pitchFamily="18" charset="0"/>
                <a:cs typeface="Times New Roman" pitchFamily="18" charset="0"/>
              </a:rPr>
              <a:t>Bu </a:t>
            </a:r>
            <a:r>
              <a:rPr lang="tr-TR" sz="2000" dirty="0" err="1" smtClean="0">
                <a:latin typeface="Times New Roman" pitchFamily="18" charset="0"/>
                <a:cs typeface="Times New Roman" pitchFamily="18" charset="0"/>
              </a:rPr>
              <a:t>sensörün</a:t>
            </a:r>
            <a:r>
              <a:rPr lang="tr-TR" sz="2000" dirty="0" smtClean="0">
                <a:latin typeface="Times New Roman" pitchFamily="18" charset="0"/>
                <a:cs typeface="Times New Roman" pitchFamily="18" charset="0"/>
              </a:rPr>
              <a:t>;</a:t>
            </a:r>
          </a:p>
          <a:p>
            <a:pPr algn="just"/>
            <a:r>
              <a:rPr lang="tr-TR" sz="2000" dirty="0" smtClean="0">
                <a:latin typeface="Times New Roman" pitchFamily="18" charset="0"/>
                <a:cs typeface="Times New Roman" pitchFamily="18" charset="0"/>
              </a:rPr>
              <a:t>Sıcaklık </a:t>
            </a:r>
            <a:r>
              <a:rPr lang="tr-TR" sz="2000" dirty="0">
                <a:latin typeface="Times New Roman" pitchFamily="18" charset="0"/>
                <a:cs typeface="Times New Roman" pitchFamily="18" charset="0"/>
              </a:rPr>
              <a:t>ölçüm aralığı -55 °C </a:t>
            </a:r>
            <a:r>
              <a:rPr lang="tr-TR" sz="2000" dirty="0" smtClean="0">
                <a:latin typeface="Times New Roman" pitchFamily="18" charset="0"/>
                <a:cs typeface="Times New Roman" pitchFamily="18" charset="0"/>
              </a:rPr>
              <a:t>ile - +125 </a:t>
            </a:r>
            <a:r>
              <a:rPr lang="tr-TR" sz="2000" dirty="0">
                <a:latin typeface="Times New Roman" pitchFamily="18" charset="0"/>
                <a:cs typeface="Times New Roman" pitchFamily="18" charset="0"/>
              </a:rPr>
              <a:t>°</a:t>
            </a:r>
            <a:r>
              <a:rPr lang="tr-TR" sz="2000" dirty="0" smtClean="0">
                <a:latin typeface="Times New Roman" pitchFamily="18" charset="0"/>
                <a:cs typeface="Times New Roman" pitchFamily="18" charset="0"/>
              </a:rPr>
              <a:t>C, </a:t>
            </a:r>
          </a:p>
          <a:p>
            <a:pPr algn="just"/>
            <a:r>
              <a:rPr lang="tr-TR" sz="2000" dirty="0">
                <a:latin typeface="Times New Roman" pitchFamily="18" charset="0"/>
                <a:cs typeface="Times New Roman" pitchFamily="18" charset="0"/>
              </a:rPr>
              <a:t>B</a:t>
            </a:r>
            <a:r>
              <a:rPr lang="tr-TR" sz="2000" dirty="0" smtClean="0">
                <a:latin typeface="Times New Roman" pitchFamily="18" charset="0"/>
                <a:cs typeface="Times New Roman" pitchFamily="18" charset="0"/>
              </a:rPr>
              <a:t>esleme </a:t>
            </a:r>
            <a:r>
              <a:rPr lang="tr-TR" sz="2000" dirty="0">
                <a:latin typeface="Times New Roman" pitchFamily="18" charset="0"/>
                <a:cs typeface="Times New Roman" pitchFamily="18" charset="0"/>
              </a:rPr>
              <a:t>gerilimi 3.0V -</a:t>
            </a:r>
            <a:r>
              <a:rPr lang="tr-TR" sz="2000" dirty="0" smtClean="0">
                <a:latin typeface="Times New Roman" pitchFamily="18" charset="0"/>
                <a:cs typeface="Times New Roman" pitchFamily="18" charset="0"/>
              </a:rPr>
              <a:t> 5.5V arasındadır.</a:t>
            </a:r>
          </a:p>
          <a:p>
            <a:pPr algn="just"/>
            <a:r>
              <a:rPr lang="tr-TR" sz="2000" dirty="0">
                <a:latin typeface="Times New Roman" pitchFamily="18" charset="0"/>
                <a:cs typeface="Times New Roman" pitchFamily="18" charset="0"/>
              </a:rPr>
              <a:t>-10°C ile +85°C arasında ±0.5 °C </a:t>
            </a:r>
            <a:r>
              <a:rPr lang="tr-TR" sz="2000" dirty="0" smtClean="0">
                <a:latin typeface="Times New Roman" pitchFamily="18" charset="0"/>
                <a:cs typeface="Times New Roman" pitchFamily="18" charset="0"/>
              </a:rPr>
              <a:t>doğrulukta çalışır.</a:t>
            </a:r>
          </a:p>
          <a:p>
            <a:pPr lvl="0" algn="just"/>
            <a:r>
              <a:rPr lang="tr-TR" sz="2000" dirty="0">
                <a:latin typeface="Times New Roman" pitchFamily="18" charset="0"/>
                <a:cs typeface="Times New Roman" pitchFamily="18" charset="0"/>
              </a:rPr>
              <a:t>Hassas ölçüm yapması ve fabrikasyon olarak </a:t>
            </a:r>
            <a:r>
              <a:rPr lang="tr-TR" sz="2000" dirty="0" smtClean="0">
                <a:latin typeface="Times New Roman" pitchFamily="18" charset="0"/>
                <a:cs typeface="Times New Roman" pitchFamily="18" charset="0"/>
              </a:rPr>
              <a:t>kalibrelidir.</a:t>
            </a:r>
            <a:endParaRPr lang="tr-TR" sz="2000" dirty="0">
              <a:latin typeface="Times New Roman" pitchFamily="18" charset="0"/>
              <a:cs typeface="Times New Roman" pitchFamily="18" charset="0"/>
            </a:endParaRPr>
          </a:p>
          <a:p>
            <a:pPr lvl="0" algn="just"/>
            <a:r>
              <a:rPr lang="tr-TR" sz="2000" dirty="0">
                <a:latin typeface="Times New Roman" pitchFamily="18" charset="0"/>
                <a:cs typeface="Times New Roman" pitchFamily="18" charset="0"/>
              </a:rPr>
              <a:t>İletişim için sadece tek port </a:t>
            </a:r>
            <a:r>
              <a:rPr lang="tr-TR" sz="2000" dirty="0" smtClean="0">
                <a:latin typeface="Times New Roman" pitchFamily="18" charset="0"/>
                <a:cs typeface="Times New Roman" pitchFamily="18" charset="0"/>
              </a:rPr>
              <a:t>gerektirir.</a:t>
            </a:r>
            <a:endParaRPr lang="tr-TR" sz="2000" dirty="0">
              <a:latin typeface="Times New Roman" pitchFamily="18" charset="0"/>
              <a:cs typeface="Times New Roman" pitchFamily="18" charset="0"/>
            </a:endParaRPr>
          </a:p>
          <a:p>
            <a:pPr lvl="0" algn="just"/>
            <a:r>
              <a:rPr lang="tr-TR" sz="2000" dirty="0">
                <a:latin typeface="Times New Roman" pitchFamily="18" charset="0"/>
                <a:cs typeface="Times New Roman" pitchFamily="18" charset="0"/>
              </a:rPr>
              <a:t>Düşük enerji gereksinimi ve yüksek </a:t>
            </a:r>
            <a:r>
              <a:rPr lang="tr-TR" sz="2000" dirty="0" smtClean="0">
                <a:latin typeface="Times New Roman" pitchFamily="18" charset="0"/>
                <a:cs typeface="Times New Roman" pitchFamily="18" charset="0"/>
              </a:rPr>
              <a:t>çözünürlüğe sahiptir. </a:t>
            </a:r>
            <a:endParaRPr lang="tr-TR" sz="2000" dirty="0">
              <a:latin typeface="Times New Roman" pitchFamily="18" charset="0"/>
              <a:cs typeface="Times New Roman" pitchFamily="18" charset="0"/>
            </a:endParaRP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212426586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solidFill>
                  <a:srgbClr val="0070C0"/>
                </a:solidFill>
                <a:effectLst/>
                <a:latin typeface="Times New Roman" pitchFamily="18" charset="0"/>
                <a:cs typeface="Times New Roman" pitchFamily="18" charset="0"/>
              </a:rPr>
              <a:t>Sıcaklık </a:t>
            </a:r>
            <a:r>
              <a:rPr lang="tr-TR" b="1" dirty="0" err="1">
                <a:solidFill>
                  <a:srgbClr val="0070C0"/>
                </a:solidFill>
                <a:effectLst/>
                <a:latin typeface="Times New Roman" pitchFamily="18" charset="0"/>
                <a:cs typeface="Times New Roman" pitchFamily="18" charset="0"/>
              </a:rPr>
              <a:t>Sensörünün</a:t>
            </a:r>
            <a:r>
              <a:rPr lang="tr-TR" b="1" dirty="0">
                <a:solidFill>
                  <a:srgbClr val="0070C0"/>
                </a:solidFill>
                <a:effectLst/>
                <a:latin typeface="Times New Roman" pitchFamily="18" charset="0"/>
                <a:cs typeface="Times New Roman" pitchFamily="18" charset="0"/>
              </a:rPr>
              <a:t> Farklı Kılıf ve </a:t>
            </a:r>
            <a:r>
              <a:rPr lang="tr-TR" b="1" dirty="0" err="1">
                <a:solidFill>
                  <a:srgbClr val="0070C0"/>
                </a:solidFill>
                <a:effectLst/>
                <a:latin typeface="Times New Roman" pitchFamily="18" charset="0"/>
                <a:cs typeface="Times New Roman" pitchFamily="18" charset="0"/>
              </a:rPr>
              <a:t>Pinleri</a:t>
            </a:r>
            <a:endParaRPr lang="tr-TR" b="1" dirty="0">
              <a:solidFill>
                <a:srgbClr val="0070C0"/>
              </a:solidFill>
              <a:latin typeface="Times New Roman" pitchFamily="18" charset="0"/>
              <a:cs typeface="Times New Roman" pitchFamily="18" charset="0"/>
            </a:endParaRPr>
          </a:p>
        </p:txBody>
      </p:sp>
      <p:sp>
        <p:nvSpPr>
          <p:cNvPr id="5" name="İçerik Yer Tutucusu 4"/>
          <p:cNvSpPr>
            <a:spLocks noGrp="1"/>
          </p:cNvSpPr>
          <p:nvPr>
            <p:ph idx="1"/>
          </p:nvPr>
        </p:nvSpPr>
        <p:spPr>
          <a:xfrm>
            <a:off x="323528" y="1916832"/>
            <a:ext cx="4474840" cy="4709160"/>
          </a:xfrm>
        </p:spPr>
        <p:txBody>
          <a:bodyPr/>
          <a:lstStyle/>
          <a:p>
            <a:pPr algn="just"/>
            <a:r>
              <a:rPr lang="tr-TR" sz="2000" dirty="0" smtClean="0">
                <a:latin typeface="Times New Roman" pitchFamily="18" charset="0"/>
                <a:cs typeface="Times New Roman" pitchFamily="18" charset="0"/>
              </a:rPr>
              <a:t>DQ </a:t>
            </a:r>
            <a:r>
              <a:rPr lang="tr-TR" sz="2000" dirty="0" err="1">
                <a:latin typeface="Times New Roman" pitchFamily="18" charset="0"/>
                <a:cs typeface="Times New Roman" pitchFamily="18" charset="0"/>
              </a:rPr>
              <a:t>pininden</a:t>
            </a:r>
            <a:r>
              <a:rPr lang="tr-TR" sz="2000" dirty="0">
                <a:latin typeface="Times New Roman" pitchFamily="18" charset="0"/>
                <a:cs typeface="Times New Roman" pitchFamily="18" charset="0"/>
              </a:rPr>
              <a:t> dataları seri olarak </a:t>
            </a:r>
            <a:r>
              <a:rPr lang="tr-TR" sz="2000" dirty="0" smtClean="0">
                <a:latin typeface="Times New Roman" pitchFamily="18" charset="0"/>
                <a:cs typeface="Times New Roman" pitchFamily="18" charset="0"/>
              </a:rPr>
              <a:t>gönderir.</a:t>
            </a:r>
          </a:p>
          <a:p>
            <a:pPr algn="just"/>
            <a:r>
              <a:rPr lang="tr-TR" sz="2000" dirty="0">
                <a:latin typeface="Times New Roman" pitchFamily="18" charset="0"/>
                <a:cs typeface="Times New Roman" pitchFamily="18" charset="0"/>
              </a:rPr>
              <a:t>VCC ve Dijital çıkış uçlarının arasına 4k7 civarında direnç konulmalıdır. Bu direnç olmadan </a:t>
            </a:r>
            <a:r>
              <a:rPr lang="tr-TR" sz="2000" dirty="0" err="1">
                <a:latin typeface="Times New Roman" pitchFamily="18" charset="0"/>
                <a:cs typeface="Times New Roman" pitchFamily="18" charset="0"/>
              </a:rPr>
              <a:t>sensör</a:t>
            </a:r>
            <a:r>
              <a:rPr lang="tr-TR" sz="2000" dirty="0">
                <a:latin typeface="Times New Roman" pitchFamily="18" charset="0"/>
                <a:cs typeface="Times New Roman" pitchFamily="18" charset="0"/>
              </a:rPr>
              <a:t> ile </a:t>
            </a:r>
            <a:r>
              <a:rPr lang="tr-TR" sz="2000" dirty="0" err="1">
                <a:latin typeface="Times New Roman" pitchFamily="18" charset="0"/>
                <a:cs typeface="Times New Roman" pitchFamily="18" charset="0"/>
              </a:rPr>
              <a:t>Arduino</a:t>
            </a:r>
            <a:r>
              <a:rPr lang="tr-TR" sz="2000" dirty="0">
                <a:latin typeface="Times New Roman" pitchFamily="18" charset="0"/>
                <a:cs typeface="Times New Roman" pitchFamily="18" charset="0"/>
              </a:rPr>
              <a:t> arasında iletişim </a:t>
            </a:r>
            <a:r>
              <a:rPr lang="tr-TR" sz="2000" dirty="0" smtClean="0">
                <a:latin typeface="Times New Roman" pitchFamily="18" charset="0"/>
                <a:cs typeface="Times New Roman" pitchFamily="18" charset="0"/>
              </a:rPr>
              <a:t>gerçekleşemez. </a:t>
            </a:r>
          </a:p>
          <a:p>
            <a:pPr algn="just"/>
            <a:endParaRPr lang="tr-TR" sz="2000" dirty="0" smtClean="0">
              <a:latin typeface="Times New Roman" pitchFamily="18" charset="0"/>
              <a:cs typeface="Times New Roman" pitchFamily="18" charset="0"/>
            </a:endParaRPr>
          </a:p>
          <a:p>
            <a:pPr algn="just"/>
            <a:endParaRPr lang="tr-TR" sz="2000" dirty="0">
              <a:latin typeface="Times New Roman" pitchFamily="18" charset="0"/>
              <a:cs typeface="Times New Roman" pitchFamily="18" charset="0"/>
            </a:endParaRPr>
          </a:p>
          <a:p>
            <a:pPr algn="just"/>
            <a:endParaRPr lang="tr-TR" sz="2000" dirty="0" smtClean="0">
              <a:latin typeface="Times New Roman" pitchFamily="18" charset="0"/>
              <a:cs typeface="Times New Roman" pitchFamily="18" charset="0"/>
            </a:endParaRPr>
          </a:p>
          <a:p>
            <a:pPr algn="just"/>
            <a:endParaRPr lang="tr-TR" sz="2000" dirty="0" smtClean="0">
              <a:latin typeface="Times New Roman" pitchFamily="18" charset="0"/>
              <a:cs typeface="Times New Roman" pitchFamily="18" charset="0"/>
            </a:endParaRPr>
          </a:p>
          <a:p>
            <a:pPr algn="just"/>
            <a:endParaRPr lang="tr-TR" sz="2000" dirty="0">
              <a:latin typeface="Times New Roman" pitchFamily="18" charset="0"/>
              <a:cs typeface="Times New Roman" pitchFamily="18" charset="0"/>
            </a:endParaRPr>
          </a:p>
        </p:txBody>
      </p:sp>
      <p:pic>
        <p:nvPicPr>
          <p:cNvPr id="8" name="İçerik Yer Tutucusu 3" descr="DS18B20 sensörünü kılıf"/>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060848"/>
            <a:ext cx="3816424" cy="3816424"/>
          </a:xfrm>
          <a:prstGeom prst="rect">
            <a:avLst/>
          </a:prstGeom>
          <a:noFill/>
          <a:ln>
            <a:noFill/>
          </a:ln>
        </p:spPr>
      </p:pic>
    </p:spTree>
    <p:extLst>
      <p:ext uri="{BB962C8B-B14F-4D97-AF65-F5344CB8AC3E}">
        <p14:creationId xmlns:p14="http://schemas.microsoft.com/office/powerpoint/2010/main" val="350660597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smtClean="0">
                <a:solidFill>
                  <a:srgbClr val="0070C0"/>
                </a:solidFill>
                <a:latin typeface="Times New Roman" pitchFamily="18" charset="0"/>
                <a:cs typeface="Times New Roman" pitchFamily="18" charset="0"/>
              </a:rPr>
              <a:t>Bluetooth Modülü</a:t>
            </a:r>
            <a:endParaRPr lang="tr-TR"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normAutofit/>
          </a:bodyPr>
          <a:lstStyle/>
          <a:p>
            <a:pPr algn="just"/>
            <a:r>
              <a:rPr lang="tr-TR" sz="2000" dirty="0" smtClean="0">
                <a:latin typeface="Times New Roman" pitchFamily="18" charset="0"/>
                <a:cs typeface="Times New Roman" pitchFamily="18" charset="0"/>
              </a:rPr>
              <a:t>Bu tasarımda </a:t>
            </a:r>
            <a:r>
              <a:rPr lang="tr-TR" sz="2000" dirty="0">
                <a:latin typeface="Times New Roman" pitchFamily="18" charset="0"/>
                <a:cs typeface="Times New Roman" pitchFamily="18" charset="0"/>
              </a:rPr>
              <a:t>HC-05 modülü </a:t>
            </a:r>
            <a:r>
              <a:rPr lang="tr-TR" sz="2000" dirty="0" smtClean="0">
                <a:latin typeface="Times New Roman" pitchFamily="18" charset="0"/>
                <a:cs typeface="Times New Roman" pitchFamily="18" charset="0"/>
              </a:rPr>
              <a:t>kullanılmıştır.</a:t>
            </a:r>
          </a:p>
          <a:p>
            <a:pPr algn="just"/>
            <a:r>
              <a:rPr lang="tr-TR" sz="2000" dirty="0">
                <a:latin typeface="Times New Roman" pitchFamily="18" charset="0"/>
                <a:cs typeface="Times New Roman" pitchFamily="18" charset="0"/>
              </a:rPr>
              <a:t>HC-05 </a:t>
            </a:r>
            <a:r>
              <a:rPr lang="tr-TR" sz="2000" dirty="0" err="1">
                <a:latin typeface="Times New Roman" pitchFamily="18" charset="0"/>
                <a:cs typeface="Times New Roman" pitchFamily="18" charset="0"/>
              </a:rPr>
              <a:t>bluetooth</a:t>
            </a:r>
            <a:r>
              <a:rPr lang="tr-TR" sz="2000" dirty="0">
                <a:latin typeface="Times New Roman" pitchFamily="18" charset="0"/>
                <a:cs typeface="Times New Roman" pitchFamily="18" charset="0"/>
              </a:rPr>
              <a:t> modülü, şeffaf kablosuz seri bağlantı kurulumu için tasarlanmış, kullanımı kolay bir Bluetooth </a:t>
            </a:r>
            <a:r>
              <a:rPr lang="tr-TR" sz="2000" b="1" dirty="0">
                <a:latin typeface="Times New Roman" pitchFamily="18" charset="0"/>
                <a:cs typeface="Times New Roman" pitchFamily="18" charset="0"/>
              </a:rPr>
              <a:t>SPP (Seri Port Protokolü) </a:t>
            </a:r>
            <a:r>
              <a:rPr lang="tr-TR" sz="2000" dirty="0" smtClean="0">
                <a:latin typeface="Times New Roman" pitchFamily="18" charset="0"/>
                <a:cs typeface="Times New Roman" pitchFamily="18" charset="0"/>
              </a:rPr>
              <a:t>modülüdür.</a:t>
            </a:r>
          </a:p>
          <a:p>
            <a:pPr algn="just"/>
            <a:r>
              <a:rPr lang="tr-TR" sz="2000" dirty="0" smtClean="0">
                <a:latin typeface="Times New Roman" pitchFamily="18" charset="0"/>
                <a:cs typeface="Times New Roman" pitchFamily="18" charset="0"/>
              </a:rPr>
              <a:t>HC-05 </a:t>
            </a:r>
            <a:r>
              <a:rPr lang="tr-TR" sz="2000" dirty="0">
                <a:latin typeface="Times New Roman" pitchFamily="18" charset="0"/>
                <a:cs typeface="Times New Roman" pitchFamily="18" charset="0"/>
              </a:rPr>
              <a:t>hem alıcı hem de verici </a:t>
            </a:r>
            <a:r>
              <a:rPr lang="tr-TR" sz="2000" dirty="0" err="1" smtClean="0">
                <a:latin typeface="Times New Roman" pitchFamily="18" charset="0"/>
                <a:cs typeface="Times New Roman" pitchFamily="18" charset="0"/>
              </a:rPr>
              <a:t>modunda</a:t>
            </a:r>
            <a:r>
              <a:rPr lang="tr-TR" sz="2000" dirty="0" smtClean="0">
                <a:latin typeface="Times New Roman" pitchFamily="18" charset="0"/>
                <a:cs typeface="Times New Roman" pitchFamily="18" charset="0"/>
              </a:rPr>
              <a:t> </a:t>
            </a:r>
            <a:r>
              <a:rPr lang="tr-TR" sz="2000" dirty="0">
                <a:latin typeface="Times New Roman" pitchFamily="18" charset="0"/>
                <a:cs typeface="Times New Roman" pitchFamily="18" charset="0"/>
              </a:rPr>
              <a:t>çalışabilen, açık alanda yaklaşık 10 metre mesafeye sahip bir </a:t>
            </a:r>
            <a:r>
              <a:rPr lang="tr-TR" sz="2000" dirty="0" smtClean="0">
                <a:latin typeface="Times New Roman" pitchFamily="18" charset="0"/>
                <a:cs typeface="Times New Roman" pitchFamily="18" charset="0"/>
              </a:rPr>
              <a:t>modüldür. </a:t>
            </a:r>
          </a:p>
          <a:p>
            <a:pPr algn="just"/>
            <a:endParaRPr lang="tr-TR" sz="2000" dirty="0">
              <a:latin typeface="Times New Roman" pitchFamily="18" charset="0"/>
              <a:cs typeface="Times New Roman" pitchFamily="18" charset="0"/>
            </a:endParaRP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399808551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solidFill>
                  <a:srgbClr val="0070C0"/>
                </a:solidFill>
                <a:effectLst/>
              </a:rPr>
              <a:t>HC05 Modülünün </a:t>
            </a:r>
            <a:r>
              <a:rPr lang="tr-TR" b="1" dirty="0" smtClean="0">
                <a:solidFill>
                  <a:srgbClr val="0070C0"/>
                </a:solidFill>
                <a:effectLst/>
              </a:rPr>
              <a:t>Teknik Özellikleri</a:t>
            </a:r>
            <a:r>
              <a:rPr lang="tr-TR" b="1" dirty="0">
                <a:solidFill>
                  <a:srgbClr val="0070C0"/>
                </a:solidFill>
                <a:effectLst/>
              </a:rPr>
              <a:t>; </a:t>
            </a:r>
            <a:br>
              <a:rPr lang="tr-TR" b="1" dirty="0">
                <a:solidFill>
                  <a:srgbClr val="0070C0"/>
                </a:solidFill>
                <a:effectLst/>
              </a:rPr>
            </a:br>
            <a:endParaRPr lang="tr-TR" b="1" dirty="0">
              <a:solidFill>
                <a:srgbClr val="0070C0"/>
              </a:solidFill>
            </a:endParaRPr>
          </a:p>
        </p:txBody>
      </p:sp>
      <p:sp>
        <p:nvSpPr>
          <p:cNvPr id="3" name="İçerik Yer Tutucusu 2"/>
          <p:cNvSpPr>
            <a:spLocks noGrp="1"/>
          </p:cNvSpPr>
          <p:nvPr>
            <p:ph idx="1"/>
          </p:nvPr>
        </p:nvSpPr>
        <p:spPr>
          <a:xfrm>
            <a:off x="467544" y="1844824"/>
            <a:ext cx="8229600" cy="4525963"/>
          </a:xfrm>
        </p:spPr>
        <p:txBody>
          <a:bodyPr>
            <a:normAutofit/>
          </a:bodyPr>
          <a:lstStyle/>
          <a:p>
            <a:pPr lvl="0" algn="just"/>
            <a:r>
              <a:rPr lang="tr-TR" sz="2000" dirty="0">
                <a:latin typeface="Times New Roman" pitchFamily="18" charset="0"/>
                <a:cs typeface="Times New Roman" pitchFamily="18" charset="0"/>
              </a:rPr>
              <a:t>Bluetooth V2.0 + EDR (</a:t>
            </a:r>
            <a:r>
              <a:rPr lang="tr-TR" sz="2000" dirty="0" err="1">
                <a:latin typeface="Times New Roman" pitchFamily="18" charset="0"/>
                <a:cs typeface="Times New Roman" pitchFamily="18" charset="0"/>
              </a:rPr>
              <a:t>Enhanced</a:t>
            </a:r>
            <a:r>
              <a:rPr lang="tr-TR" sz="2000" dirty="0">
                <a:latin typeface="Times New Roman" pitchFamily="18" charset="0"/>
                <a:cs typeface="Times New Roman" pitchFamily="18" charset="0"/>
              </a:rPr>
              <a:t> Data Rate - Gelişmiş Veri Hızı)</a:t>
            </a:r>
          </a:p>
          <a:p>
            <a:pPr lvl="0" algn="just"/>
            <a:r>
              <a:rPr lang="tr-TR" sz="2000" dirty="0">
                <a:latin typeface="Times New Roman" pitchFamily="18" charset="0"/>
                <a:cs typeface="Times New Roman" pitchFamily="18" charset="0"/>
              </a:rPr>
              <a:t>2,4 GHz haberleşme frekansı (ISM) </a:t>
            </a:r>
          </a:p>
          <a:p>
            <a:pPr lvl="0" algn="just"/>
            <a:r>
              <a:rPr lang="tr-TR" sz="2000" dirty="0">
                <a:latin typeface="Times New Roman" pitchFamily="18" charset="0"/>
                <a:cs typeface="Times New Roman" pitchFamily="18" charset="0"/>
              </a:rPr>
              <a:t>Hassasiyet: ≤-80 </a:t>
            </a:r>
            <a:r>
              <a:rPr lang="tr-TR" sz="2000" dirty="0" err="1">
                <a:latin typeface="Times New Roman" pitchFamily="18" charset="0"/>
                <a:cs typeface="Times New Roman" pitchFamily="18" charset="0"/>
              </a:rPr>
              <a:t>dBm</a:t>
            </a:r>
            <a:r>
              <a:rPr lang="tr-TR" sz="2000" dirty="0">
                <a:latin typeface="Times New Roman" pitchFamily="18" charset="0"/>
                <a:cs typeface="Times New Roman" pitchFamily="18" charset="0"/>
              </a:rPr>
              <a:t> </a:t>
            </a:r>
          </a:p>
          <a:p>
            <a:pPr lvl="0" algn="just"/>
            <a:r>
              <a:rPr lang="tr-TR" sz="2000" dirty="0" smtClean="0">
                <a:latin typeface="Times New Roman" pitchFamily="18" charset="0"/>
                <a:cs typeface="Times New Roman" pitchFamily="18" charset="0"/>
              </a:rPr>
              <a:t>Çıkış </a:t>
            </a:r>
            <a:r>
              <a:rPr lang="tr-TR" sz="2000" dirty="0">
                <a:latin typeface="Times New Roman" pitchFamily="18" charset="0"/>
                <a:cs typeface="Times New Roman" pitchFamily="18" charset="0"/>
              </a:rPr>
              <a:t>gücü: ≤+4 </a:t>
            </a:r>
            <a:r>
              <a:rPr lang="tr-TR" sz="2000" dirty="0" err="1">
                <a:latin typeface="Times New Roman" pitchFamily="18" charset="0"/>
                <a:cs typeface="Times New Roman" pitchFamily="18" charset="0"/>
              </a:rPr>
              <a:t>dBm</a:t>
            </a:r>
            <a:r>
              <a:rPr lang="tr-TR" sz="2000" dirty="0">
                <a:latin typeface="Times New Roman" pitchFamily="18" charset="0"/>
                <a:cs typeface="Times New Roman" pitchFamily="18" charset="0"/>
              </a:rPr>
              <a:t> </a:t>
            </a:r>
          </a:p>
          <a:p>
            <a:pPr lvl="0" algn="just"/>
            <a:r>
              <a:rPr lang="tr-TR" sz="2000" dirty="0">
                <a:latin typeface="Times New Roman" pitchFamily="18" charset="0"/>
                <a:cs typeface="Times New Roman" pitchFamily="18" charset="0"/>
              </a:rPr>
              <a:t>Asenkron hız: 2,1 </a:t>
            </a:r>
            <a:r>
              <a:rPr lang="tr-TR" sz="2000" dirty="0" err="1">
                <a:latin typeface="Times New Roman" pitchFamily="18" charset="0"/>
                <a:cs typeface="Times New Roman" pitchFamily="18" charset="0"/>
              </a:rPr>
              <a:t>MBps</a:t>
            </a:r>
            <a:r>
              <a:rPr lang="tr-TR" sz="2000" dirty="0">
                <a:latin typeface="Times New Roman" pitchFamily="18" charset="0"/>
                <a:cs typeface="Times New Roman" pitchFamily="18" charset="0"/>
              </a:rPr>
              <a:t> / 160 </a:t>
            </a:r>
            <a:r>
              <a:rPr lang="tr-TR" sz="2000" dirty="0" err="1">
                <a:latin typeface="Times New Roman" pitchFamily="18" charset="0"/>
                <a:cs typeface="Times New Roman" pitchFamily="18" charset="0"/>
              </a:rPr>
              <a:t>KBps</a:t>
            </a:r>
            <a:r>
              <a:rPr lang="tr-TR" sz="2000" dirty="0">
                <a:latin typeface="Times New Roman" pitchFamily="18" charset="0"/>
                <a:cs typeface="Times New Roman" pitchFamily="18" charset="0"/>
              </a:rPr>
              <a:t> </a:t>
            </a:r>
          </a:p>
          <a:p>
            <a:pPr lvl="0" algn="just"/>
            <a:r>
              <a:rPr lang="tr-TR" sz="2000" dirty="0">
                <a:latin typeface="Times New Roman" pitchFamily="18" charset="0"/>
                <a:cs typeface="Times New Roman" pitchFamily="18" charset="0"/>
              </a:rPr>
              <a:t>Senkron hız: 1 </a:t>
            </a:r>
            <a:r>
              <a:rPr lang="tr-TR" sz="2000" dirty="0" err="1">
                <a:latin typeface="Times New Roman" pitchFamily="18" charset="0"/>
                <a:cs typeface="Times New Roman" pitchFamily="18" charset="0"/>
              </a:rPr>
              <a:t>MBps</a:t>
            </a:r>
            <a:r>
              <a:rPr lang="tr-TR" sz="2000" dirty="0">
                <a:latin typeface="Times New Roman" pitchFamily="18" charset="0"/>
                <a:cs typeface="Times New Roman" pitchFamily="18" charset="0"/>
              </a:rPr>
              <a:t> / 1 </a:t>
            </a:r>
            <a:r>
              <a:rPr lang="tr-TR" sz="2000" dirty="0" err="1">
                <a:latin typeface="Times New Roman" pitchFamily="18" charset="0"/>
                <a:cs typeface="Times New Roman" pitchFamily="18" charset="0"/>
              </a:rPr>
              <a:t>MBps</a:t>
            </a:r>
            <a:r>
              <a:rPr lang="tr-TR" sz="2000" dirty="0">
                <a:latin typeface="Times New Roman" pitchFamily="18" charset="0"/>
                <a:cs typeface="Times New Roman" pitchFamily="18" charset="0"/>
              </a:rPr>
              <a:t> </a:t>
            </a:r>
          </a:p>
          <a:p>
            <a:pPr lvl="0" algn="just"/>
            <a:r>
              <a:rPr lang="tr-TR" sz="2000" dirty="0">
                <a:latin typeface="Times New Roman" pitchFamily="18" charset="0"/>
                <a:cs typeface="Times New Roman" pitchFamily="18" charset="0"/>
              </a:rPr>
              <a:t>Çalışma gerilimi: 3.6V - 6 V </a:t>
            </a:r>
          </a:p>
          <a:p>
            <a:pPr lvl="0" algn="just"/>
            <a:r>
              <a:rPr lang="tr-TR" sz="2000" dirty="0">
                <a:latin typeface="Times New Roman" pitchFamily="18" charset="0"/>
                <a:cs typeface="Times New Roman" pitchFamily="18" charset="0"/>
              </a:rPr>
              <a:t>Akım: 50 </a:t>
            </a:r>
            <a:r>
              <a:rPr lang="tr-TR" sz="2000" dirty="0" err="1">
                <a:latin typeface="Times New Roman" pitchFamily="18" charset="0"/>
                <a:cs typeface="Times New Roman" pitchFamily="18" charset="0"/>
              </a:rPr>
              <a:t>mA</a:t>
            </a:r>
            <a:r>
              <a:rPr lang="tr-TR" sz="2000" dirty="0">
                <a:latin typeface="Times New Roman" pitchFamily="18" charset="0"/>
                <a:cs typeface="Times New Roman" pitchFamily="18" charset="0"/>
              </a:rPr>
              <a:t> </a:t>
            </a:r>
          </a:p>
          <a:p>
            <a:pPr algn="just"/>
            <a:r>
              <a:rPr lang="tr-TR" sz="2000" dirty="0">
                <a:latin typeface="Times New Roman" pitchFamily="18" charset="0"/>
                <a:cs typeface="Times New Roman" pitchFamily="18" charset="0"/>
              </a:rPr>
              <a:t>Kimlik doğrulama ve şifreleme </a:t>
            </a:r>
          </a:p>
        </p:txBody>
      </p:sp>
    </p:spTree>
    <p:extLst>
      <p:ext uri="{BB962C8B-B14F-4D97-AF65-F5344CB8AC3E}">
        <p14:creationId xmlns:p14="http://schemas.microsoft.com/office/powerpoint/2010/main" val="25519325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solidFill>
                  <a:srgbClr val="0070C0"/>
                </a:solidFill>
                <a:latin typeface="Times New Roman" pitchFamily="18" charset="0"/>
                <a:cs typeface="Times New Roman" pitchFamily="18" charset="0"/>
              </a:rPr>
              <a:t>Elektrokardiyogram</a:t>
            </a:r>
            <a:endParaRPr lang="tr-TR"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lstStyle/>
          <a:p>
            <a:pPr algn="just"/>
            <a:r>
              <a:rPr lang="tr-TR" sz="2000" dirty="0">
                <a:latin typeface="Times New Roman" pitchFamily="18" charset="0"/>
                <a:cs typeface="Times New Roman" pitchFamily="18" charset="0"/>
              </a:rPr>
              <a:t>Kalp işlevi kan pompalamak olan kaslı bir yapıdır. SA düğümü tarafından üretilen ve iletim sistemi boyunca yayılan elektriksel darbelerle kasılır.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Bu </a:t>
            </a:r>
            <a:r>
              <a:rPr lang="tr-TR" sz="2000" dirty="0">
                <a:latin typeface="Times New Roman" pitchFamily="18" charset="0"/>
                <a:cs typeface="Times New Roman" pitchFamily="18" charset="0"/>
              </a:rPr>
              <a:t>kasılma kalbi oluşturan kas hücrelerinin her birinin kendi aksiyon potansiyellerini üretmeleri sayesinde gerçekleşir.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Bu </a:t>
            </a:r>
            <a:r>
              <a:rPr lang="tr-TR" sz="2000" dirty="0">
                <a:latin typeface="Times New Roman" pitchFamily="18" charset="0"/>
                <a:cs typeface="Times New Roman" pitchFamily="18" charset="0"/>
              </a:rPr>
              <a:t>potansiyeller kalpten vücut yüzeyine doğru elektrik akımlarının yayılmasına sebep olur.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Yayılan </a:t>
            </a:r>
            <a:r>
              <a:rPr lang="tr-TR" sz="2000" dirty="0">
                <a:latin typeface="Times New Roman" pitchFamily="18" charset="0"/>
                <a:cs typeface="Times New Roman" pitchFamily="18" charset="0"/>
              </a:rPr>
              <a:t>elektrik akımları vücudun farklı bölgelerinde farklı potansiyellerin oluşmasını sağlarlar.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Bu </a:t>
            </a:r>
            <a:r>
              <a:rPr lang="tr-TR" sz="2000" dirty="0">
                <a:latin typeface="Times New Roman" pitchFamily="18" charset="0"/>
                <a:cs typeface="Times New Roman" pitchFamily="18" charset="0"/>
              </a:rPr>
              <a:t>potansiyeller deriye yapıştırılan elektrotlar ile algılanıp ölçülebilirler. Ölçümler sonucu ortaya çıkan dalga şekline elektrokardiyogram </a:t>
            </a:r>
            <a:r>
              <a:rPr lang="tr-TR" sz="2000" dirty="0" smtClean="0">
                <a:latin typeface="Times New Roman" pitchFamily="18" charset="0"/>
                <a:cs typeface="Times New Roman" pitchFamily="18" charset="0"/>
              </a:rPr>
              <a:t>denir</a:t>
            </a:r>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340726565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827584" y="836712"/>
            <a:ext cx="7632848" cy="4943827"/>
          </a:xfrm>
          <a:prstGeom prst="rect">
            <a:avLst/>
          </a:prstGeom>
          <a:noFill/>
          <a:ln>
            <a:noFill/>
          </a:ln>
        </p:spPr>
      </p:pic>
    </p:spTree>
    <p:extLst>
      <p:ext uri="{BB962C8B-B14F-4D97-AF65-F5344CB8AC3E}">
        <p14:creationId xmlns:p14="http://schemas.microsoft.com/office/powerpoint/2010/main" val="293087716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alat\Desktop\EKG-A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20688"/>
            <a:ext cx="5544616"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83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Sunum Akışı</a:t>
            </a:r>
            <a:endParaRPr lang="tr-TR"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lstStyle/>
          <a:p>
            <a:r>
              <a:rPr lang="tr-TR" sz="2000" dirty="0" smtClean="0">
                <a:latin typeface="Times New Roman" pitchFamily="18" charset="0"/>
                <a:cs typeface="Times New Roman" pitchFamily="18" charset="0"/>
              </a:rPr>
              <a:t>Projenin Amacı</a:t>
            </a:r>
          </a:p>
          <a:p>
            <a:r>
              <a:rPr lang="tr-TR" sz="2000" dirty="0" smtClean="0">
                <a:latin typeface="Times New Roman" pitchFamily="18" charset="0"/>
                <a:cs typeface="Times New Roman" pitchFamily="18" charset="0"/>
              </a:rPr>
              <a:t>Nabız</a:t>
            </a:r>
          </a:p>
          <a:p>
            <a:r>
              <a:rPr lang="tr-TR" sz="2000" dirty="0" err="1" smtClean="0">
                <a:latin typeface="Times New Roman" pitchFamily="18" charset="0"/>
                <a:cs typeface="Times New Roman" pitchFamily="18" charset="0"/>
              </a:rPr>
              <a:t>Pulse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Sensörü</a:t>
            </a:r>
            <a:endParaRPr lang="tr-TR" sz="2000" dirty="0" smtClean="0">
              <a:latin typeface="Times New Roman" pitchFamily="18" charset="0"/>
              <a:cs typeface="Times New Roman" pitchFamily="18" charset="0"/>
            </a:endParaRPr>
          </a:p>
          <a:p>
            <a:r>
              <a:rPr lang="tr-TR" sz="2000" dirty="0" smtClean="0">
                <a:latin typeface="Times New Roman" pitchFamily="18" charset="0"/>
                <a:cs typeface="Times New Roman" pitchFamily="18" charset="0"/>
              </a:rPr>
              <a:t>Sıcaklık</a:t>
            </a:r>
          </a:p>
          <a:p>
            <a:r>
              <a:rPr lang="tr-TR" sz="2000" dirty="0">
                <a:latin typeface="Times New Roman" pitchFamily="18" charset="0"/>
                <a:cs typeface="Times New Roman" pitchFamily="18" charset="0"/>
              </a:rPr>
              <a:t>DS18B20</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Sensörü</a:t>
            </a:r>
            <a:endParaRPr lang="tr-TR" sz="2000" dirty="0" smtClean="0">
              <a:latin typeface="Times New Roman" pitchFamily="18" charset="0"/>
              <a:cs typeface="Times New Roman" pitchFamily="18" charset="0"/>
            </a:endParaRPr>
          </a:p>
          <a:p>
            <a:r>
              <a:rPr lang="tr-TR" sz="2000" dirty="0" smtClean="0">
                <a:latin typeface="Times New Roman" pitchFamily="18" charset="0"/>
                <a:cs typeface="Times New Roman" pitchFamily="18" charset="0"/>
              </a:rPr>
              <a:t>Bluetooth Modülü</a:t>
            </a:r>
          </a:p>
          <a:p>
            <a:r>
              <a:rPr lang="tr-TR" sz="2000" dirty="0" smtClean="0">
                <a:latin typeface="Times New Roman" pitchFamily="18" charset="0"/>
                <a:cs typeface="Times New Roman" pitchFamily="18" charset="0"/>
              </a:rPr>
              <a:t>Elektrokardiyogram</a:t>
            </a:r>
          </a:p>
          <a:p>
            <a:r>
              <a:rPr lang="tr-TR" sz="2000" dirty="0" smtClean="0">
                <a:latin typeface="Times New Roman" pitchFamily="18" charset="0"/>
                <a:cs typeface="Times New Roman" pitchFamily="18" charset="0"/>
              </a:rPr>
              <a:t>Proje Tasarım Aşamaları</a:t>
            </a:r>
          </a:p>
          <a:p>
            <a:r>
              <a:rPr lang="tr-TR" sz="2000" dirty="0" smtClean="0">
                <a:latin typeface="Times New Roman" pitchFamily="18" charset="0"/>
                <a:cs typeface="Times New Roman" pitchFamily="18" charset="0"/>
              </a:rPr>
              <a:t>Sonuç</a:t>
            </a:r>
          </a:p>
          <a:p>
            <a:r>
              <a:rPr lang="tr-TR" sz="2000" dirty="0" smtClean="0">
                <a:latin typeface="Times New Roman" pitchFamily="18" charset="0"/>
                <a:cs typeface="Times New Roman" pitchFamily="18" charset="0"/>
              </a:rPr>
              <a:t>Kaynakça</a:t>
            </a:r>
          </a:p>
          <a:p>
            <a:endParaRPr lang="tr-TR" sz="2000" dirty="0" smtClean="0">
              <a:latin typeface="Times New Roman" pitchFamily="18" charset="0"/>
              <a:cs typeface="Times New Roman" pitchFamily="18" charset="0"/>
            </a:endParaRPr>
          </a:p>
          <a:p>
            <a:endParaRPr lang="tr-TR" sz="2000" dirty="0" smtClean="0">
              <a:latin typeface="Times New Roman" pitchFamily="18" charset="0"/>
              <a:cs typeface="Times New Roman" pitchFamily="18" charset="0"/>
            </a:endParaRPr>
          </a:p>
          <a:p>
            <a:endParaRPr lang="tr-TR" sz="2000" dirty="0" smtClean="0">
              <a:latin typeface="Times New Roman" pitchFamily="18" charset="0"/>
              <a:cs typeface="Times New Roman" pitchFamily="18" charset="0"/>
            </a:endParaRPr>
          </a:p>
          <a:p>
            <a:endParaRPr lang="tr-TR" sz="2000" dirty="0" smtClean="0"/>
          </a:p>
        </p:txBody>
      </p:sp>
    </p:spTree>
    <p:extLst>
      <p:ext uri="{BB962C8B-B14F-4D97-AF65-F5344CB8AC3E}">
        <p14:creationId xmlns:p14="http://schemas.microsoft.com/office/powerpoint/2010/main" val="216340473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404664"/>
            <a:ext cx="8229600" cy="1143000"/>
          </a:xfrm>
        </p:spPr>
        <p:txBody>
          <a:bodyPr/>
          <a:lstStyle/>
          <a:p>
            <a:r>
              <a:rPr lang="tr-TR" sz="4000" b="1" dirty="0" smtClean="0">
                <a:solidFill>
                  <a:srgbClr val="0070C0"/>
                </a:solidFill>
                <a:latin typeface="Times New Roman" pitchFamily="18" charset="0"/>
                <a:cs typeface="Times New Roman" pitchFamily="18" charset="0"/>
              </a:rPr>
              <a:t>Elektrokardiyografik Derivasyonlar</a:t>
            </a:r>
            <a:endParaRPr lang="tr-TR" sz="4000" dirty="0">
              <a:solidFill>
                <a:srgbClr val="0070C0"/>
              </a:solidFill>
              <a:latin typeface="Times New Roman" pitchFamily="18" charset="0"/>
              <a:cs typeface="Times New Roman" pitchFamily="18" charset="0"/>
            </a:endParaRPr>
          </a:p>
        </p:txBody>
      </p:sp>
      <p:pic>
        <p:nvPicPr>
          <p:cNvPr id="4" name="İçerik Yer Tutucusu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7992888" cy="4392488"/>
          </a:xfrm>
          <a:prstGeom prst="rect">
            <a:avLst/>
          </a:prstGeom>
          <a:noFill/>
          <a:ln>
            <a:noFill/>
          </a:ln>
        </p:spPr>
      </p:pic>
    </p:spTree>
    <p:extLst>
      <p:ext uri="{BB962C8B-B14F-4D97-AF65-F5344CB8AC3E}">
        <p14:creationId xmlns:p14="http://schemas.microsoft.com/office/powerpoint/2010/main" val="354637990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rotWithShape="1">
          <a:blip r:embed="rId2">
            <a:extLst>
              <a:ext uri="{28A0092B-C50C-407E-A947-70E740481C1C}">
                <a14:useLocalDpi xmlns:a14="http://schemas.microsoft.com/office/drawing/2010/main" val="0"/>
              </a:ext>
            </a:extLst>
          </a:blip>
          <a:srcRect r="27315" b="10150"/>
          <a:stretch/>
        </p:blipFill>
        <p:spPr>
          <a:xfrm>
            <a:off x="971600" y="1366757"/>
            <a:ext cx="7128792" cy="4750354"/>
          </a:xfrm>
          <a:prstGeom prst="rect">
            <a:avLst/>
          </a:prstGeom>
        </p:spPr>
      </p:pic>
      <p:sp>
        <p:nvSpPr>
          <p:cNvPr id="6" name="Başlık 1"/>
          <p:cNvSpPr>
            <a:spLocks noGrp="1"/>
          </p:cNvSpPr>
          <p:nvPr>
            <p:ph type="title"/>
          </p:nvPr>
        </p:nvSpPr>
        <p:spPr>
          <a:xfrm>
            <a:off x="395536" y="476672"/>
            <a:ext cx="8229600" cy="1143000"/>
          </a:xfrm>
        </p:spPr>
        <p:txBody>
          <a:bodyPr/>
          <a:lstStyle/>
          <a:p>
            <a:r>
              <a:rPr lang="tr-TR" b="1" dirty="0" smtClean="0">
                <a:solidFill>
                  <a:srgbClr val="0070C0"/>
                </a:solidFill>
                <a:latin typeface="Times New Roman" pitchFamily="18" charset="0"/>
                <a:cs typeface="Times New Roman" pitchFamily="18" charset="0"/>
              </a:rPr>
              <a:t>Devrenin </a:t>
            </a:r>
            <a:r>
              <a:rPr lang="tr-TR" b="1" dirty="0" err="1" smtClean="0">
                <a:solidFill>
                  <a:srgbClr val="0070C0"/>
                </a:solidFill>
                <a:latin typeface="Times New Roman" pitchFamily="18" charset="0"/>
                <a:cs typeface="Times New Roman" pitchFamily="18" charset="0"/>
              </a:rPr>
              <a:t>Fritzing</a:t>
            </a:r>
            <a:r>
              <a:rPr lang="tr-TR" b="1" dirty="0" smtClean="0">
                <a:solidFill>
                  <a:srgbClr val="0070C0"/>
                </a:solidFill>
                <a:latin typeface="Times New Roman" pitchFamily="18" charset="0"/>
                <a:cs typeface="Times New Roman" pitchFamily="18" charset="0"/>
              </a:rPr>
              <a:t> Tasarımı</a:t>
            </a:r>
            <a:endParaRPr lang="tr-TR" b="1"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83662733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773832"/>
            <a:ext cx="8229600" cy="1143000"/>
          </a:xfrm>
        </p:spPr>
        <p:txBody>
          <a:bodyPr/>
          <a:lstStyle/>
          <a:p>
            <a:r>
              <a:rPr lang="tr-TR" b="1" dirty="0" smtClean="0">
                <a:solidFill>
                  <a:srgbClr val="0070C0"/>
                </a:solidFill>
                <a:latin typeface="Times New Roman" pitchFamily="18" charset="0"/>
                <a:cs typeface="Times New Roman" pitchFamily="18" charset="0"/>
              </a:rPr>
              <a:t>Devrenin </a:t>
            </a:r>
            <a:r>
              <a:rPr lang="tr-TR" b="1" dirty="0" err="1" smtClean="0">
                <a:solidFill>
                  <a:srgbClr val="0070C0"/>
                </a:solidFill>
                <a:latin typeface="Times New Roman" pitchFamily="18" charset="0"/>
                <a:cs typeface="Times New Roman" pitchFamily="18" charset="0"/>
              </a:rPr>
              <a:t>Sematik</a:t>
            </a:r>
            <a:r>
              <a:rPr lang="tr-TR" b="1" dirty="0" smtClean="0">
                <a:solidFill>
                  <a:srgbClr val="0070C0"/>
                </a:solidFill>
                <a:latin typeface="Times New Roman" pitchFamily="18" charset="0"/>
                <a:cs typeface="Times New Roman" pitchFamily="18" charset="0"/>
              </a:rPr>
              <a:t> Çizimi</a:t>
            </a:r>
            <a:endParaRPr lang="tr-TR" b="1" dirty="0">
              <a:solidFill>
                <a:srgbClr val="0070C0"/>
              </a:solidFill>
              <a:latin typeface="Times New Roman" pitchFamily="18" charset="0"/>
              <a:cs typeface="Times New Roman" pitchFamily="18" charset="0"/>
            </a:endParaRPr>
          </a:p>
        </p:txBody>
      </p:sp>
      <p:pic>
        <p:nvPicPr>
          <p:cNvPr id="2050" name="Picture 2" descr="C:\Users\talat\Desktop\Bitirme\Bitirme Resimleri\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55284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714324"/>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solidFill>
                  <a:srgbClr val="0070C0"/>
                </a:solidFill>
                <a:latin typeface="Times New Roman" pitchFamily="18" charset="0"/>
                <a:cs typeface="Times New Roman" pitchFamily="18" charset="0"/>
              </a:rPr>
              <a:t>Devrenin </a:t>
            </a:r>
            <a:r>
              <a:rPr lang="tr-TR" b="1" dirty="0" err="1">
                <a:solidFill>
                  <a:srgbClr val="0070C0"/>
                </a:solidFill>
                <a:latin typeface="Times New Roman" pitchFamily="18" charset="0"/>
                <a:cs typeface="Times New Roman" pitchFamily="18" charset="0"/>
              </a:rPr>
              <a:t>PCB’ye</a:t>
            </a:r>
            <a:r>
              <a:rPr lang="tr-TR" b="1" dirty="0">
                <a:solidFill>
                  <a:srgbClr val="0070C0"/>
                </a:solidFill>
                <a:latin typeface="Times New Roman" pitchFamily="18" charset="0"/>
                <a:cs typeface="Times New Roman" pitchFamily="18" charset="0"/>
              </a:rPr>
              <a:t> Aktarımı</a:t>
            </a:r>
            <a:endParaRPr lang="tr-TR" dirty="0"/>
          </a:p>
        </p:txBody>
      </p:sp>
      <p:pic>
        <p:nvPicPr>
          <p:cNvPr id="3074" name="Picture 2" descr="C:\Users\talat\Desktop\Bitirme\Bitirme Resimleri\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7272808" cy="40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77371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Tasarım Görselleri-1</a:t>
            </a:r>
            <a:endParaRPr lang="tr-TR" b="1" dirty="0">
              <a:solidFill>
                <a:srgbClr val="0070C0"/>
              </a:solidFill>
              <a:latin typeface="Times New Roman" pitchFamily="18" charset="0"/>
              <a:cs typeface="Times New Roman" pitchFamily="18" charset="0"/>
            </a:endParaRPr>
          </a:p>
        </p:txBody>
      </p:sp>
      <p:pic>
        <p:nvPicPr>
          <p:cNvPr id="4" name="İçerik Yer Tutucusu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2123728" y="1556792"/>
            <a:ext cx="4464496" cy="4525963"/>
          </a:xfrm>
        </p:spPr>
      </p:pic>
    </p:spTree>
    <p:extLst>
      <p:ext uri="{BB962C8B-B14F-4D97-AF65-F5344CB8AC3E}">
        <p14:creationId xmlns:p14="http://schemas.microsoft.com/office/powerpoint/2010/main" val="349481915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Tasarım Görselleri-2</a:t>
            </a:r>
            <a:endParaRPr lang="tr-TR" b="1" dirty="0">
              <a:solidFill>
                <a:srgbClr val="0070C0"/>
              </a:solidFill>
              <a:latin typeface="Times New Roman" pitchFamily="18" charset="0"/>
              <a:cs typeface="Times New Roman" pitchFamily="18" charset="0"/>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00808"/>
            <a:ext cx="8027306" cy="4176464"/>
          </a:xfrm>
          <a:prstGeom prst="rect">
            <a:avLst/>
          </a:prstGeom>
        </p:spPr>
      </p:pic>
    </p:spTree>
    <p:extLst>
      <p:ext uri="{BB962C8B-B14F-4D97-AF65-F5344CB8AC3E}">
        <p14:creationId xmlns:p14="http://schemas.microsoft.com/office/powerpoint/2010/main" val="100574621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Mobil Cihaz </a:t>
            </a:r>
            <a:r>
              <a:rPr lang="tr-TR" b="1" dirty="0" err="1" smtClean="0">
                <a:solidFill>
                  <a:srgbClr val="0070C0"/>
                </a:solidFill>
                <a:latin typeface="Times New Roman" pitchFamily="18" charset="0"/>
                <a:cs typeface="Times New Roman" pitchFamily="18" charset="0"/>
              </a:rPr>
              <a:t>Arayüzü</a:t>
            </a:r>
            <a:endParaRPr lang="tr-TR" b="1" dirty="0">
              <a:solidFill>
                <a:srgbClr val="0070C0"/>
              </a:solidFill>
              <a:latin typeface="Times New Roman" pitchFamily="18" charset="0"/>
              <a:cs typeface="Times New Roman" pitchFamily="18" charset="0"/>
            </a:endParaRP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95494"/>
            <a:ext cx="8229600" cy="4135374"/>
          </a:xfrm>
        </p:spPr>
      </p:pic>
    </p:spTree>
    <p:extLst>
      <p:ext uri="{BB962C8B-B14F-4D97-AF65-F5344CB8AC3E}">
        <p14:creationId xmlns:p14="http://schemas.microsoft.com/office/powerpoint/2010/main" val="477131643"/>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Bilgisayar </a:t>
            </a:r>
            <a:r>
              <a:rPr lang="tr-TR" b="1" dirty="0" err="1">
                <a:solidFill>
                  <a:srgbClr val="0070C0"/>
                </a:solidFill>
                <a:latin typeface="Times New Roman" pitchFamily="18" charset="0"/>
                <a:cs typeface="Times New Roman" pitchFamily="18" charset="0"/>
              </a:rPr>
              <a:t>A</a:t>
            </a:r>
            <a:r>
              <a:rPr lang="tr-TR" b="1" dirty="0" err="1" smtClean="0">
                <a:solidFill>
                  <a:srgbClr val="0070C0"/>
                </a:solidFill>
                <a:latin typeface="Times New Roman" pitchFamily="18" charset="0"/>
                <a:cs typeface="Times New Roman" pitchFamily="18" charset="0"/>
              </a:rPr>
              <a:t>rayüzü</a:t>
            </a:r>
            <a:endParaRPr lang="tr-TR" b="1" dirty="0">
              <a:solidFill>
                <a:srgbClr val="0070C0"/>
              </a:solidFill>
              <a:latin typeface="Times New Roman" pitchFamily="18" charset="0"/>
              <a:cs typeface="Times New Roman" pitchFamily="18" charset="0"/>
            </a:endParaRPr>
          </a:p>
        </p:txBody>
      </p:sp>
      <p:pic>
        <p:nvPicPr>
          <p:cNvPr id="4098" name="Picture 2" descr="C:\Users\talat\Desktop\Bitirme\Bitirme Resimleri\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56792"/>
            <a:ext cx="7471702" cy="420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88055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alat\Desktop\Bitirme\Bitirme Resimleri\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6768752" cy="4730372"/>
          </a:xfrm>
          <a:prstGeom prst="rect">
            <a:avLst/>
          </a:prstGeom>
          <a:noFill/>
          <a:extLst>
            <a:ext uri="{909E8E84-426E-40DD-AFC4-6F175D3DCCD1}">
              <a14:hiddenFill xmlns:a14="http://schemas.microsoft.com/office/drawing/2010/main">
                <a:solidFill>
                  <a:srgbClr val="FFFFFF"/>
                </a:solidFill>
              </a14:hiddenFill>
            </a:ext>
          </a:extLst>
        </p:spPr>
      </p:pic>
      <p:sp>
        <p:nvSpPr>
          <p:cNvPr id="5" name="Başlık 1"/>
          <p:cNvSpPr>
            <a:spLocks noGrp="1"/>
          </p:cNvSpPr>
          <p:nvPr>
            <p:ph type="title"/>
          </p:nvPr>
        </p:nvSpPr>
        <p:spPr>
          <a:xfrm>
            <a:off x="-180528" y="548680"/>
            <a:ext cx="8229600" cy="1143000"/>
          </a:xfrm>
        </p:spPr>
        <p:txBody>
          <a:bodyPr/>
          <a:lstStyle/>
          <a:p>
            <a:r>
              <a:rPr lang="tr-TR" b="1" dirty="0" smtClean="0">
                <a:solidFill>
                  <a:srgbClr val="0070C0"/>
                </a:solidFill>
                <a:latin typeface="Times New Roman" pitchFamily="18" charset="0"/>
                <a:cs typeface="Times New Roman" pitchFamily="18" charset="0"/>
              </a:rPr>
              <a:t>Bilgisayar </a:t>
            </a:r>
            <a:r>
              <a:rPr lang="tr-TR" b="1" dirty="0" smtClean="0">
                <a:solidFill>
                  <a:srgbClr val="0070C0"/>
                </a:solidFill>
                <a:latin typeface="Times New Roman" pitchFamily="18" charset="0"/>
                <a:cs typeface="Times New Roman" pitchFamily="18" charset="0"/>
              </a:rPr>
              <a:t>Arayüzü-2</a:t>
            </a:r>
            <a:endParaRPr lang="tr-TR" b="1"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11715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alat\Desktop\Bitirme\Bitirme Resimleri\8.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7704" y="1196752"/>
            <a:ext cx="4248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55033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3600" b="1" dirty="0" smtClean="0">
                <a:solidFill>
                  <a:srgbClr val="0070C0"/>
                </a:solidFill>
                <a:latin typeface="Times New Roman" pitchFamily="18" charset="0"/>
                <a:cs typeface="Times New Roman" pitchFamily="18" charset="0"/>
              </a:rPr>
              <a:t>Projenin Amacı</a:t>
            </a:r>
            <a:endParaRPr lang="tr-TR" sz="3600"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a:xfrm>
            <a:off x="457200" y="1600200"/>
            <a:ext cx="8147248" cy="4525963"/>
          </a:xfrm>
        </p:spPr>
        <p:txBody>
          <a:bodyPr>
            <a:noAutofit/>
          </a:bodyPr>
          <a:lstStyle/>
          <a:p>
            <a:pPr algn="just"/>
            <a:r>
              <a:rPr lang="tr-TR" sz="2000" dirty="0" smtClean="0">
                <a:latin typeface="Times New Roman" pitchFamily="18" charset="0"/>
                <a:cs typeface="Times New Roman" pitchFamily="18" charset="0"/>
              </a:rPr>
              <a:t>Bu </a:t>
            </a:r>
            <a:r>
              <a:rPr lang="tr-TR" sz="2000" dirty="0">
                <a:latin typeface="Times New Roman" pitchFamily="18" charset="0"/>
                <a:cs typeface="Times New Roman" pitchFamily="18" charset="0"/>
              </a:rPr>
              <a:t>çalışmada hasta takibini uzaktan gerçekleştirmek için, medikal monitörlerde izlenen nabız, vücut ısısı ve EKG gibi verilerin, hastayla aynı ortamda bulunmayan ilgili sağlık personellerinin cihazlarına Bluetooth kablosuz haberleşme teknolojisi ile kolay, hızlı ve güvenilir bir şekilde iletilmesi amaçlanmıştır. Bu sayede hem ilgili sağlık personeline kolaylık sağlanmış hem de hastayla ilgili anlık değişimlerin önemli olduğu kritik durumlarda erken müdahale olanağı doğmuştur.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Tasarlanan </a:t>
            </a:r>
            <a:r>
              <a:rPr lang="tr-TR" sz="2000" dirty="0">
                <a:latin typeface="Times New Roman" pitchFamily="18" charset="0"/>
                <a:cs typeface="Times New Roman" pitchFamily="18" charset="0"/>
              </a:rPr>
              <a:t>sistemde, hastadan </a:t>
            </a:r>
            <a:r>
              <a:rPr lang="tr-TR" sz="2000" dirty="0" err="1">
                <a:latin typeface="Times New Roman" pitchFamily="18" charset="0"/>
                <a:cs typeface="Times New Roman" pitchFamily="18" charset="0"/>
              </a:rPr>
              <a:t>sensörler</a:t>
            </a:r>
            <a:r>
              <a:rPr lang="tr-TR" sz="2000" dirty="0">
                <a:latin typeface="Times New Roman" pitchFamily="18" charset="0"/>
                <a:cs typeface="Times New Roman" pitchFamily="18" charset="0"/>
              </a:rPr>
              <a:t> yardımıyla algılanan sinyaller </a:t>
            </a:r>
            <a:r>
              <a:rPr lang="tr-TR" sz="2000" dirty="0" err="1">
                <a:latin typeface="Times New Roman" pitchFamily="18" charset="0"/>
                <a:cs typeface="Times New Roman" pitchFamily="18" charset="0"/>
              </a:rPr>
              <a:t>Arduino</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Uno</a:t>
            </a:r>
            <a:r>
              <a:rPr lang="tr-TR" sz="2000" dirty="0">
                <a:latin typeface="Times New Roman" pitchFamily="18" charset="0"/>
                <a:cs typeface="Times New Roman" pitchFamily="18" charset="0"/>
              </a:rPr>
              <a:t> </a:t>
            </a:r>
            <a:r>
              <a:rPr lang="tr-TR" sz="2000" dirty="0" smtClean="0">
                <a:latin typeface="Times New Roman" pitchFamily="18" charset="0"/>
                <a:cs typeface="Times New Roman" pitchFamily="18" charset="0"/>
              </a:rPr>
              <a:t>ya aktarılmış ve  </a:t>
            </a:r>
            <a:r>
              <a:rPr lang="tr-TR" sz="2000" dirty="0">
                <a:latin typeface="Times New Roman" pitchFamily="18" charset="0"/>
                <a:cs typeface="Times New Roman" pitchFamily="18" charset="0"/>
              </a:rPr>
              <a:t>HC05 Bluetooth modülü ile </a:t>
            </a:r>
            <a:r>
              <a:rPr lang="tr-TR" sz="2000" dirty="0" err="1">
                <a:latin typeface="Times New Roman" pitchFamily="18" charset="0"/>
                <a:cs typeface="Times New Roman" pitchFamily="18" charset="0"/>
              </a:rPr>
              <a:t>Android</a:t>
            </a:r>
            <a:r>
              <a:rPr lang="tr-TR" sz="2000" dirty="0">
                <a:latin typeface="Times New Roman" pitchFamily="18" charset="0"/>
                <a:cs typeface="Times New Roman" pitchFamily="18" charset="0"/>
              </a:rPr>
              <a:t> tabanlı mobil </a:t>
            </a:r>
            <a:r>
              <a:rPr lang="tr-TR" sz="2000" dirty="0" smtClean="0">
                <a:latin typeface="Times New Roman" pitchFamily="18" charset="0"/>
                <a:cs typeface="Times New Roman" pitchFamily="18" charset="0"/>
              </a:rPr>
              <a:t>cihazda aynı zamanda bir bilgisayarda görüntülenmiştir</a:t>
            </a:r>
            <a:r>
              <a:rPr lang="tr-TR" sz="2000" dirty="0">
                <a:latin typeface="Times New Roman" pitchFamily="18" charset="0"/>
                <a:cs typeface="Times New Roman" pitchFamily="18" charset="0"/>
              </a:rPr>
              <a:t>. Görüntülenen fizyolojik parametrelerin kayıt edilebilmesiyle daha sonra ölçüm sonuçlarının incelenebilmesine olanak tanınmıştır.</a:t>
            </a:r>
          </a:p>
          <a:p>
            <a:pPr algn="just"/>
            <a:endParaRPr lang="tr-TR" sz="2000" dirty="0"/>
          </a:p>
        </p:txBody>
      </p:sp>
    </p:spTree>
    <p:extLst>
      <p:ext uri="{BB962C8B-B14F-4D97-AF65-F5344CB8AC3E}">
        <p14:creationId xmlns:p14="http://schemas.microsoft.com/office/powerpoint/2010/main" val="291065431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solidFill>
                  <a:srgbClr val="0070C0"/>
                </a:solidFill>
                <a:latin typeface="Times New Roman" pitchFamily="18" charset="0"/>
                <a:cs typeface="Times New Roman" pitchFamily="18" charset="0"/>
              </a:rPr>
              <a:t>Bilgisayar </a:t>
            </a:r>
            <a:r>
              <a:rPr lang="tr-TR" b="1" dirty="0" smtClean="0">
                <a:solidFill>
                  <a:srgbClr val="0070C0"/>
                </a:solidFill>
                <a:latin typeface="Times New Roman" pitchFamily="18" charset="0"/>
                <a:cs typeface="Times New Roman" pitchFamily="18" charset="0"/>
              </a:rPr>
              <a:t>Arayüzü-3</a:t>
            </a:r>
            <a:endParaRPr lang="tr-TR" dirty="0"/>
          </a:p>
        </p:txBody>
      </p:sp>
      <p:pic>
        <p:nvPicPr>
          <p:cNvPr id="4098" name="Picture 2" descr="C:\Users\talat\Desktop\Bitirme\Bitirme Resimleri\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560840" cy="425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6778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Tasarım Görselleri-3</a:t>
            </a:r>
            <a:endParaRPr lang="tr-TR" b="1" dirty="0">
              <a:solidFill>
                <a:srgbClr val="0070C0"/>
              </a:solidFill>
              <a:latin typeface="Times New Roman" pitchFamily="18" charset="0"/>
              <a:cs typeface="Times New Roman" pitchFamily="18" charset="0"/>
            </a:endParaRPr>
          </a:p>
        </p:txBody>
      </p:sp>
      <p:pic>
        <p:nvPicPr>
          <p:cNvPr id="6146" name="Picture 2" descr="C:\Users\talat\Desktop\Bitirme\Bitirme Resimleri\1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7200800" cy="405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1231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Sonuçlar</a:t>
            </a:r>
            <a:endParaRPr lang="tr-TR" b="1" dirty="0">
              <a:solidFill>
                <a:srgbClr val="0070C0"/>
              </a:solidFill>
              <a:latin typeface="Times New Roman" pitchFamily="18" charset="0"/>
              <a:cs typeface="Times New Roman" pitchFamily="18" charset="0"/>
            </a:endParaRPr>
          </a:p>
        </p:txBody>
      </p:sp>
      <p:sp>
        <p:nvSpPr>
          <p:cNvPr id="5" name="İçerik Yer Tutucusu 4"/>
          <p:cNvSpPr>
            <a:spLocks noGrp="1"/>
          </p:cNvSpPr>
          <p:nvPr>
            <p:ph idx="1"/>
          </p:nvPr>
        </p:nvSpPr>
        <p:spPr>
          <a:xfrm>
            <a:off x="179512" y="1600200"/>
            <a:ext cx="8784976" cy="4781128"/>
          </a:xfrm>
        </p:spPr>
        <p:txBody>
          <a:bodyPr>
            <a:normAutofit fontScale="92500" lnSpcReduction="20000"/>
          </a:bodyPr>
          <a:lstStyle/>
          <a:p>
            <a:pPr algn="just"/>
            <a:r>
              <a:rPr lang="tr-TR" sz="2000" dirty="0">
                <a:latin typeface="Times New Roman" pitchFamily="18" charset="0"/>
                <a:cs typeface="Times New Roman" pitchFamily="18" charset="0"/>
              </a:rPr>
              <a:t>Elde edilen çıktı </a:t>
            </a:r>
            <a:r>
              <a:rPr lang="tr-TR" sz="2000" dirty="0" err="1">
                <a:latin typeface="Times New Roman" pitchFamily="18" charset="0"/>
                <a:cs typeface="Times New Roman" pitchFamily="18" charset="0"/>
              </a:rPr>
              <a:t>Arduino</a:t>
            </a:r>
            <a:r>
              <a:rPr lang="tr-TR" sz="2000" dirty="0">
                <a:latin typeface="Times New Roman" pitchFamily="18" charset="0"/>
                <a:cs typeface="Times New Roman" pitchFamily="18" charset="0"/>
              </a:rPr>
              <a:t> tabanlı, 9 Voltluk pille çalışan, taşınabilir elektronik bir cihazdır. </a:t>
            </a:r>
            <a:r>
              <a:rPr lang="tr-TR" sz="2000" dirty="0" err="1">
                <a:latin typeface="Times New Roman" pitchFamily="18" charset="0"/>
                <a:cs typeface="Times New Roman" pitchFamily="18" charset="0"/>
              </a:rPr>
              <a:t>Sensörler</a:t>
            </a:r>
            <a:r>
              <a:rPr lang="tr-TR" sz="2000" dirty="0">
                <a:latin typeface="Times New Roman" pitchFamily="18" charset="0"/>
                <a:cs typeface="Times New Roman" pitchFamily="18" charset="0"/>
              </a:rPr>
              <a:t> aracılığıyla vücut sıcaklığı, nabız, EKG gibi fizyolojik işaretlerin ölçümünün yapıldığı ve </a:t>
            </a:r>
            <a:r>
              <a:rPr lang="tr-TR" sz="2000" dirty="0" err="1">
                <a:latin typeface="Times New Roman" pitchFamily="18" charset="0"/>
                <a:cs typeface="Times New Roman" pitchFamily="18" charset="0"/>
              </a:rPr>
              <a:t>Arduino</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mikrodenetleyicisi</a:t>
            </a:r>
            <a:r>
              <a:rPr lang="tr-TR" sz="2000" dirty="0">
                <a:latin typeface="Times New Roman" pitchFamily="18" charset="0"/>
                <a:cs typeface="Times New Roman" pitchFamily="18" charset="0"/>
              </a:rPr>
              <a:t> üzerinden eş zamanlı olarak uzaktaki ilgili kişilerin cihazlarına anlık aktarıldığı bir sistem elde edilmiştir. Tasarlanan bu cihaz sayesinde, belirtilen parametrelerdeki değişimler hastanın yanına gitmeye gerek kalmadan kolaylıkla takip edilecek ve kritik durumlarda çok fazla vakit kaybı olmadan </a:t>
            </a:r>
            <a:r>
              <a:rPr lang="tr-TR" sz="2000" dirty="0" smtClean="0">
                <a:latin typeface="Times New Roman" pitchFamily="18" charset="0"/>
                <a:cs typeface="Times New Roman" pitchFamily="18" charset="0"/>
              </a:rPr>
              <a:t>hastaya </a:t>
            </a:r>
            <a:r>
              <a:rPr lang="tr-TR" sz="2000" dirty="0">
                <a:latin typeface="Times New Roman" pitchFamily="18" charset="0"/>
                <a:cs typeface="Times New Roman" pitchFamily="18" charset="0"/>
              </a:rPr>
              <a:t>müdahale imkânı artacaktır. </a:t>
            </a:r>
            <a:endParaRPr lang="tr-TR" sz="2000" dirty="0" smtClean="0">
              <a:latin typeface="Times New Roman" pitchFamily="18" charset="0"/>
              <a:cs typeface="Times New Roman" pitchFamily="18" charset="0"/>
            </a:endParaRPr>
          </a:p>
          <a:p>
            <a:pPr algn="just"/>
            <a:r>
              <a:rPr lang="tr-TR" sz="2000" dirty="0">
                <a:latin typeface="Times New Roman" pitchFamily="18" charset="0"/>
                <a:cs typeface="Times New Roman" pitchFamily="18" charset="0"/>
              </a:rPr>
              <a:t>Sistem </a:t>
            </a:r>
            <a:r>
              <a:rPr lang="tr-TR" sz="2000" dirty="0" smtClean="0">
                <a:latin typeface="Times New Roman" pitchFamily="18" charset="0"/>
                <a:cs typeface="Times New Roman" pitchFamily="18" charset="0"/>
              </a:rPr>
              <a:t>hastadan </a:t>
            </a:r>
            <a:r>
              <a:rPr lang="tr-TR" sz="2000" dirty="0">
                <a:latin typeface="Times New Roman" pitchFamily="18" charset="0"/>
                <a:cs typeface="Times New Roman" pitchFamily="18" charset="0"/>
              </a:rPr>
              <a:t>alınan verilerin iletimini sağlamıştır ve tasarım geliştirilmeye açık bir uygulamadır. Tasarım üzerinde çalışmalar yapılarak daha fonksiyonel, daha küçük ebatlarda, farklı verilerin de elde edildiği bir ürün oluşturulabilir</a:t>
            </a:r>
            <a:r>
              <a:rPr lang="tr-TR" sz="2000" dirty="0" smtClean="0">
                <a:latin typeface="Times New Roman" pitchFamily="18" charset="0"/>
                <a:cs typeface="Times New Roman" pitchFamily="18" charset="0"/>
              </a:rPr>
              <a:t>.</a:t>
            </a:r>
          </a:p>
          <a:p>
            <a:pPr algn="just"/>
            <a:r>
              <a:rPr lang="tr-TR" sz="2000" dirty="0">
                <a:latin typeface="Times New Roman" pitchFamily="18" charset="0"/>
                <a:cs typeface="Times New Roman" pitchFamily="18" charset="0"/>
              </a:rPr>
              <a:t>EKG ölçümünde, kalp dışında diğer biyolojik işaret kaynakları ve elektronik eleman gürültüleri nedeniyle bozulmalar meydana gelebilir.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Nabız </a:t>
            </a:r>
            <a:r>
              <a:rPr lang="tr-TR" sz="2000" dirty="0">
                <a:latin typeface="Times New Roman" pitchFamily="18" charset="0"/>
                <a:cs typeface="Times New Roman" pitchFamily="18" charset="0"/>
              </a:rPr>
              <a:t>ölçümünde ise parmağı </a:t>
            </a:r>
            <a:r>
              <a:rPr lang="tr-TR" sz="2000" dirty="0" err="1">
                <a:latin typeface="Times New Roman" pitchFamily="18" charset="0"/>
                <a:cs typeface="Times New Roman" pitchFamily="18" charset="0"/>
              </a:rPr>
              <a:t>sensöre</a:t>
            </a:r>
            <a:r>
              <a:rPr lang="tr-TR" sz="2000" dirty="0">
                <a:latin typeface="Times New Roman" pitchFamily="18" charset="0"/>
                <a:cs typeface="Times New Roman" pitchFamily="18" charset="0"/>
              </a:rPr>
              <a:t> bastırma gücü oldukça önemlidir. Çok bastırma halinde parmağa kan gitmesi zorlaşacağından nabız sağlıklı bir şekilde ölçülemez. Yeterince bastırılmaması durumunda ise </a:t>
            </a:r>
            <a:r>
              <a:rPr lang="tr-TR" sz="2000" dirty="0" err="1">
                <a:latin typeface="Times New Roman" pitchFamily="18" charset="0"/>
                <a:cs typeface="Times New Roman" pitchFamily="18" charset="0"/>
              </a:rPr>
              <a:t>sensörle</a:t>
            </a:r>
            <a:r>
              <a:rPr lang="tr-TR" sz="2000" dirty="0">
                <a:latin typeface="Times New Roman" pitchFamily="18" charset="0"/>
                <a:cs typeface="Times New Roman" pitchFamily="18" charset="0"/>
              </a:rPr>
              <a:t> parmak arasına ışık gürültüsü girer ve düzgün bir veri akışı elde edilemez. Bu sebeple parmak </a:t>
            </a:r>
            <a:r>
              <a:rPr lang="tr-TR" sz="2000" dirty="0" err="1">
                <a:latin typeface="Times New Roman" pitchFamily="18" charset="0"/>
                <a:cs typeface="Times New Roman" pitchFamily="18" charset="0"/>
              </a:rPr>
              <a:t>sensöre</a:t>
            </a:r>
            <a:r>
              <a:rPr lang="tr-TR" sz="2000" dirty="0">
                <a:latin typeface="Times New Roman" pitchFamily="18" charset="0"/>
                <a:cs typeface="Times New Roman" pitchFamily="18" charset="0"/>
              </a:rPr>
              <a:t> uygun bir şekilde baskı uygulamalıdır. </a:t>
            </a:r>
            <a:endParaRPr lang="tr-TR" sz="2000" dirty="0" smtClean="0">
              <a:latin typeface="Times New Roman" pitchFamily="18" charset="0"/>
              <a:cs typeface="Times New Roman" pitchFamily="18" charset="0"/>
            </a:endParaRPr>
          </a:p>
          <a:p>
            <a:pPr algn="just"/>
            <a:r>
              <a:rPr lang="tr-TR" sz="2000" dirty="0" err="1" smtClean="0">
                <a:latin typeface="Times New Roman" pitchFamily="18" charset="0"/>
                <a:cs typeface="Times New Roman" pitchFamily="18" charset="0"/>
              </a:rPr>
              <a:t>Arduino’nun</a:t>
            </a:r>
            <a:r>
              <a:rPr lang="tr-TR" sz="2000" dirty="0" smtClean="0">
                <a:latin typeface="Times New Roman" pitchFamily="18" charset="0"/>
                <a:cs typeface="Times New Roman" pitchFamily="18" charset="0"/>
              </a:rPr>
              <a:t> </a:t>
            </a:r>
            <a:r>
              <a:rPr lang="tr-TR" sz="2000" dirty="0">
                <a:latin typeface="Times New Roman" pitchFamily="18" charset="0"/>
                <a:cs typeface="Times New Roman" pitchFamily="18" charset="0"/>
              </a:rPr>
              <a:t>besleme şekli nedeniyle de </a:t>
            </a:r>
            <a:r>
              <a:rPr lang="tr-TR" sz="2000" dirty="0" err="1">
                <a:latin typeface="Times New Roman" pitchFamily="18" charset="0"/>
                <a:cs typeface="Times New Roman" pitchFamily="18" charset="0"/>
              </a:rPr>
              <a:t>sensörlerin</a:t>
            </a:r>
            <a:r>
              <a:rPr lang="tr-TR" sz="2000" dirty="0">
                <a:latin typeface="Times New Roman" pitchFamily="18" charset="0"/>
                <a:cs typeface="Times New Roman" pitchFamily="18" charset="0"/>
              </a:rPr>
              <a:t> çalışma durumunda farklılıklar gözlenmiştir.</a:t>
            </a: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4020673420"/>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rPr>
              <a:t>Tasarım Görselleri-4</a:t>
            </a:r>
            <a:endParaRPr lang="tr-TR" b="1" dirty="0">
              <a:solidFill>
                <a:srgbClr val="0070C0"/>
              </a:solidFill>
            </a:endParaRPr>
          </a:p>
        </p:txBody>
      </p:sp>
      <p:pic>
        <p:nvPicPr>
          <p:cNvPr id="7170" name="Picture 2" descr="C:\Users\talat\Desktop\Bitirme Sunum\telef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1628800"/>
            <a:ext cx="2664296" cy="461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6361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19" y="1484784"/>
            <a:ext cx="7089055" cy="439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Başlık 1"/>
          <p:cNvSpPr>
            <a:spLocks noGrp="1"/>
          </p:cNvSpPr>
          <p:nvPr>
            <p:ph type="title"/>
          </p:nvPr>
        </p:nvSpPr>
        <p:spPr>
          <a:xfrm>
            <a:off x="457200" y="609600"/>
            <a:ext cx="8229600" cy="1143000"/>
          </a:xfrm>
        </p:spPr>
        <p:txBody>
          <a:bodyPr/>
          <a:lstStyle/>
          <a:p>
            <a:r>
              <a:rPr lang="tr-TR" b="1" dirty="0" smtClean="0">
                <a:solidFill>
                  <a:srgbClr val="0070C0"/>
                </a:solidFill>
              </a:rPr>
              <a:t>Tasarım </a:t>
            </a:r>
            <a:r>
              <a:rPr lang="tr-TR" b="1" dirty="0" smtClean="0">
                <a:solidFill>
                  <a:srgbClr val="0070C0"/>
                </a:solidFill>
              </a:rPr>
              <a:t>Görselleri-5</a:t>
            </a:r>
            <a:endParaRPr lang="tr-TR" b="1" dirty="0">
              <a:solidFill>
                <a:srgbClr val="0070C0"/>
              </a:solidFill>
            </a:endParaRPr>
          </a:p>
        </p:txBody>
      </p:sp>
    </p:spTree>
    <p:extLst>
      <p:ext uri="{BB962C8B-B14F-4D97-AF65-F5344CB8AC3E}">
        <p14:creationId xmlns:p14="http://schemas.microsoft.com/office/powerpoint/2010/main" val="257777072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solidFill>
                  <a:srgbClr val="FFC000"/>
                </a:solidFill>
              </a:rPr>
              <a:t>Kaynaklar</a:t>
            </a:r>
            <a:r>
              <a:rPr lang="tr-TR" dirty="0" smtClean="0"/>
              <a:t/>
            </a:r>
            <a:br>
              <a:rPr lang="tr-TR" dirty="0" smtClean="0"/>
            </a:br>
            <a:endParaRPr lang="tr-TR" dirty="0"/>
          </a:p>
        </p:txBody>
      </p:sp>
      <p:sp>
        <p:nvSpPr>
          <p:cNvPr id="3" name="İçerik Yer Tutucusu 2"/>
          <p:cNvSpPr>
            <a:spLocks noGrp="1"/>
          </p:cNvSpPr>
          <p:nvPr>
            <p:ph idx="1"/>
          </p:nvPr>
        </p:nvSpPr>
        <p:spPr>
          <a:xfrm>
            <a:off x="457200" y="1124744"/>
            <a:ext cx="8229600" cy="5184616"/>
          </a:xfrm>
        </p:spPr>
        <p:txBody>
          <a:bodyPr>
            <a:noAutofit/>
          </a:bodyPr>
          <a:lstStyle/>
          <a:p>
            <a:pPr algn="just"/>
            <a:endParaRPr lang="tr-TR" sz="2000" u="sng" dirty="0" smtClean="0">
              <a:latin typeface="Times New Roman" pitchFamily="18" charset="0"/>
              <a:cs typeface="Times New Roman" pitchFamily="18" charset="0"/>
              <a:hlinkClick r:id="rId2"/>
            </a:endParaRPr>
          </a:p>
          <a:p>
            <a:pPr algn="just"/>
            <a:r>
              <a:rPr lang="tr-TR" sz="2000" dirty="0">
                <a:latin typeface="Times New Roman" pitchFamily="18" charset="0"/>
                <a:cs typeface="Times New Roman" pitchFamily="18" charset="0"/>
              </a:rPr>
              <a:t> https://ahmetalpman.com/yasamsal-gostergeler/nabiz-nedir-nasil-bakilir</a:t>
            </a:r>
            <a:r>
              <a:rPr lang="tr-TR" sz="2000" dirty="0" smtClean="0">
                <a:latin typeface="Times New Roman" pitchFamily="18" charset="0"/>
                <a:cs typeface="Times New Roman" pitchFamily="18" charset="0"/>
              </a:rPr>
              <a:t>/</a:t>
            </a:r>
            <a:endParaRPr lang="tr-TR" sz="2000" u="sng" dirty="0" smtClean="0">
              <a:latin typeface="Times New Roman" pitchFamily="18" charset="0"/>
              <a:cs typeface="Times New Roman" pitchFamily="18" charset="0"/>
            </a:endParaRPr>
          </a:p>
          <a:p>
            <a:pPr algn="just"/>
            <a:r>
              <a:rPr lang="tr-TR" sz="2000" u="sng" dirty="0" smtClean="0">
                <a:latin typeface="Times New Roman" pitchFamily="18" charset="0"/>
                <a:cs typeface="Times New Roman" pitchFamily="18" charset="0"/>
              </a:rPr>
              <a:t>https</a:t>
            </a:r>
            <a:r>
              <a:rPr lang="tr-TR" sz="2000" u="sng" dirty="0">
                <a:latin typeface="Times New Roman" pitchFamily="18" charset="0"/>
                <a:cs typeface="Times New Roman" pitchFamily="18" charset="0"/>
              </a:rPr>
              <a:t>://</a:t>
            </a:r>
            <a:r>
              <a:rPr lang="tr-TR" sz="2000" u="sng" dirty="0" smtClean="0">
                <a:latin typeface="Times New Roman" pitchFamily="18" charset="0"/>
                <a:cs typeface="Times New Roman" pitchFamily="18" charset="0"/>
              </a:rPr>
              <a:t>datasheets.maximintegrated.com/en/ds/DS18B20.pdf</a:t>
            </a:r>
            <a:endParaRPr lang="tr-TR" sz="2000" u="sng" dirty="0">
              <a:latin typeface="Times New Roman" pitchFamily="18" charset="0"/>
              <a:cs typeface="Times New Roman" pitchFamily="18" charset="0"/>
              <a:hlinkClick r:id="rId2"/>
            </a:endParaRPr>
          </a:p>
          <a:p>
            <a:pPr algn="just"/>
            <a:r>
              <a:rPr lang="tr-TR" sz="2000" dirty="0">
                <a:latin typeface="Times New Roman" pitchFamily="18" charset="0"/>
                <a:cs typeface="Times New Roman" pitchFamily="18" charset="0"/>
              </a:rPr>
              <a:t>https://</a:t>
            </a:r>
            <a:r>
              <a:rPr lang="tr-TR" sz="2000" dirty="0" smtClean="0">
                <a:latin typeface="Times New Roman" pitchFamily="18" charset="0"/>
                <a:cs typeface="Times New Roman" pitchFamily="18" charset="0"/>
              </a:rPr>
              <a:t>hastane.ksu.edu.tr/depo/belgeler/YA%C5%9EAM%20BULGULARI_1711171152482372.pdf</a:t>
            </a:r>
            <a:endParaRPr lang="tr-TR" sz="2000" u="sng" dirty="0">
              <a:latin typeface="Times New Roman" pitchFamily="18" charset="0"/>
              <a:cs typeface="Times New Roman" pitchFamily="18" charset="0"/>
              <a:hlinkClick r:id="rId2"/>
            </a:endParaRPr>
          </a:p>
          <a:p>
            <a:pPr algn="just"/>
            <a:r>
              <a:rPr lang="tr-TR" sz="2000" dirty="0">
                <a:latin typeface="Times New Roman" pitchFamily="18" charset="0"/>
                <a:cs typeface="Times New Roman" pitchFamily="18" charset="0"/>
              </a:rPr>
              <a:t>Prof. Dr. Münir Büke Ateşli Hastaya Yaklaşım (Vücut ısısı- ateş- ateşin nedenleri- kısa ve uzun süreli nedeni bilinmeyen ateş</a:t>
            </a:r>
            <a:r>
              <a:rPr lang="tr-TR" sz="2000" dirty="0" smtClean="0">
                <a:latin typeface="Times New Roman" pitchFamily="18" charset="0"/>
                <a:cs typeface="Times New Roman" pitchFamily="18" charset="0"/>
              </a:rPr>
              <a:t>)</a:t>
            </a:r>
            <a:endParaRPr lang="tr-TR" sz="2000" u="sng" dirty="0">
              <a:latin typeface="Times New Roman" pitchFamily="18" charset="0"/>
              <a:cs typeface="Times New Roman" pitchFamily="18" charset="0"/>
              <a:hlinkClick r:id="rId2"/>
            </a:endParaRPr>
          </a:p>
          <a:p>
            <a:pPr algn="just"/>
            <a:r>
              <a:rPr lang="tr-TR" sz="2000" dirty="0">
                <a:latin typeface="Times New Roman" pitchFamily="18" charset="0"/>
                <a:cs typeface="Times New Roman" pitchFamily="18" charset="0"/>
              </a:rPr>
              <a:t>https://tr.wikipedia.org/wiki/%C4%B0nsan_v%C3%BCcut_s%C4%B1cakl%C4%B1%C4%9F%C4%B1 </a:t>
            </a:r>
            <a:endParaRPr lang="tr-TR" sz="2000" dirty="0" smtClean="0">
              <a:latin typeface="Times New Roman" pitchFamily="18" charset="0"/>
              <a:cs typeface="Times New Roman" pitchFamily="18" charset="0"/>
            </a:endParaRPr>
          </a:p>
          <a:p>
            <a:pPr algn="just"/>
            <a:r>
              <a:rPr lang="tr-TR" sz="2000" dirty="0">
                <a:latin typeface="Times New Roman" pitchFamily="18" charset="0"/>
                <a:cs typeface="Times New Roman" pitchFamily="18" charset="0"/>
              </a:rPr>
              <a:t>Kaya, K., Kablosuz EKG Sistem Tasarımı, Erciyes Üniversitesi, Fen Bilimleri Enstitüsü, Yüksek Lisans Tezi, Kayseri, </a:t>
            </a:r>
            <a:r>
              <a:rPr lang="tr-TR" sz="2000" dirty="0" smtClean="0">
                <a:latin typeface="Times New Roman" pitchFamily="18" charset="0"/>
                <a:cs typeface="Times New Roman" pitchFamily="18" charset="0"/>
              </a:rPr>
              <a:t>2010</a:t>
            </a:r>
            <a:endParaRPr lang="tr-TR" sz="2000" u="sng" dirty="0">
              <a:latin typeface="Times New Roman" pitchFamily="18" charset="0"/>
              <a:cs typeface="Times New Roman" pitchFamily="18" charset="0"/>
            </a:endParaRPr>
          </a:p>
          <a:p>
            <a:pPr algn="just"/>
            <a:r>
              <a:rPr lang="tr-TR" sz="2000" u="sng" dirty="0" smtClean="0">
                <a:latin typeface="Times New Roman" pitchFamily="18" charset="0"/>
                <a:cs typeface="Times New Roman" pitchFamily="18" charset="0"/>
              </a:rPr>
              <a:t>https</a:t>
            </a:r>
            <a:r>
              <a:rPr lang="tr-TR" sz="2000" u="sng" dirty="0">
                <a:latin typeface="Times New Roman" pitchFamily="18" charset="0"/>
                <a:cs typeface="Times New Roman" pitchFamily="18" charset="0"/>
              </a:rPr>
              <a:t>://programmingdigest.com/heartbeat-heart-rate-monitoring-system-using-arduino-and-android-bluetooth</a:t>
            </a:r>
            <a:r>
              <a:rPr lang="tr-TR" sz="2000" u="sng" dirty="0" smtClean="0">
                <a:latin typeface="Times New Roman" pitchFamily="18" charset="0"/>
                <a:cs typeface="Times New Roman" pitchFamily="18" charset="0"/>
              </a:rPr>
              <a:t>/</a:t>
            </a:r>
            <a:endParaRPr lang="tr-TR" sz="2000" u="sng" dirty="0" smtClean="0">
              <a:latin typeface="Times New Roman" pitchFamily="18" charset="0"/>
              <a:cs typeface="Times New Roman" pitchFamily="18" charset="0"/>
              <a:hlinkClick r:id="rId3"/>
            </a:endParaRPr>
          </a:p>
          <a:p>
            <a:pPr algn="just"/>
            <a:r>
              <a:rPr lang="tr-TR" sz="2000" u="sng" dirty="0" smtClean="0">
                <a:latin typeface="Times New Roman" pitchFamily="18" charset="0"/>
                <a:cs typeface="Times New Roman" pitchFamily="18" charset="0"/>
              </a:rPr>
              <a:t>https</a:t>
            </a:r>
            <a:r>
              <a:rPr lang="tr-TR" sz="2000" u="sng" dirty="0">
                <a:latin typeface="Times New Roman" pitchFamily="18" charset="0"/>
                <a:cs typeface="Times New Roman" pitchFamily="18" charset="0"/>
              </a:rPr>
              <a:t>://</a:t>
            </a:r>
            <a:r>
              <a:rPr lang="tr-TR" sz="2000" u="sng" dirty="0" smtClean="0">
                <a:latin typeface="Times New Roman" pitchFamily="18" charset="0"/>
                <a:cs typeface="Times New Roman" pitchFamily="18" charset="0"/>
              </a:rPr>
              <a:t>datasheetspdf.com/pdf/1418730/ITead/HC-05/1</a:t>
            </a: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198491579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691680" y="2996952"/>
            <a:ext cx="5442387" cy="923330"/>
          </a:xfrm>
          <a:prstGeom prst="rect">
            <a:avLst/>
          </a:prstGeom>
          <a:noFill/>
        </p:spPr>
        <p:txBody>
          <a:bodyPr wrap="none" lIns="91440" tIns="45720" rIns="91440" bIns="45720">
            <a:spAutoFit/>
          </a:bodyPr>
          <a:lstStyle/>
          <a:p>
            <a:pPr algn="ctr"/>
            <a:r>
              <a:rPr lang="tr-TR"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Teşekkür Ederiz</a:t>
            </a:r>
            <a:endParaRPr lang="tr-TR"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34094982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solidFill>
                  <a:srgbClr val="0070C0"/>
                </a:solidFill>
                <a:latin typeface="Times New Roman" pitchFamily="18" charset="0"/>
                <a:cs typeface="Times New Roman" pitchFamily="18" charset="0"/>
              </a:rPr>
              <a:t>Nabız</a:t>
            </a:r>
            <a:r>
              <a:rPr lang="tr-TR" dirty="0"/>
              <a:t/>
            </a:r>
            <a:br>
              <a:rPr lang="tr-TR" dirty="0"/>
            </a:br>
            <a:endParaRPr lang="tr-TR" dirty="0"/>
          </a:p>
        </p:txBody>
      </p:sp>
      <p:sp>
        <p:nvSpPr>
          <p:cNvPr id="3" name="İçerik Yer Tutucusu 2"/>
          <p:cNvSpPr>
            <a:spLocks noGrp="1"/>
          </p:cNvSpPr>
          <p:nvPr>
            <p:ph idx="1"/>
          </p:nvPr>
        </p:nvSpPr>
        <p:spPr/>
        <p:txBody>
          <a:bodyPr>
            <a:normAutofit/>
          </a:bodyPr>
          <a:lstStyle/>
          <a:p>
            <a:pPr algn="just"/>
            <a:r>
              <a:rPr lang="tr-TR" sz="2000" dirty="0" smtClean="0">
                <a:latin typeface="Times New Roman" pitchFamily="18" charset="0"/>
                <a:cs typeface="Times New Roman" pitchFamily="18" charset="0"/>
              </a:rPr>
              <a:t>Kalbin </a:t>
            </a:r>
            <a:r>
              <a:rPr lang="tr-TR" sz="2000" dirty="0">
                <a:latin typeface="Times New Roman" pitchFamily="18" charset="0"/>
                <a:cs typeface="Times New Roman" pitchFamily="18" charset="0"/>
              </a:rPr>
              <a:t>bir dakika içindeki kasılma </a:t>
            </a:r>
            <a:r>
              <a:rPr lang="tr-TR" sz="2000" dirty="0" smtClean="0">
                <a:latin typeface="Times New Roman" pitchFamily="18" charset="0"/>
                <a:cs typeface="Times New Roman" pitchFamily="18" charset="0"/>
              </a:rPr>
              <a:t>sayısıdır. </a:t>
            </a:r>
            <a:r>
              <a:rPr lang="tr-TR" sz="2000" dirty="0">
                <a:latin typeface="Times New Roman" pitchFamily="18" charset="0"/>
                <a:cs typeface="Times New Roman" pitchFamily="18" charset="0"/>
              </a:rPr>
              <a:t>Kalp her kasıldığında bir miktar kanı (her seferinde ortalama 60-70 ml) atardamarlara pompalamaktadır ve damarların </a:t>
            </a:r>
            <a:r>
              <a:rPr lang="tr-TR" sz="2000" dirty="0" smtClean="0">
                <a:latin typeface="Times New Roman" pitchFamily="18" charset="0"/>
                <a:cs typeface="Times New Roman" pitchFamily="18" charset="0"/>
              </a:rPr>
              <a:t>elastik yapısından dolayı çeperlerinde genişleme </a:t>
            </a:r>
            <a:r>
              <a:rPr lang="tr-TR" sz="2000" dirty="0">
                <a:latin typeface="Times New Roman" pitchFamily="18" charset="0"/>
                <a:cs typeface="Times New Roman" pitchFamily="18" charset="0"/>
              </a:rPr>
              <a:t>olur. </a:t>
            </a:r>
            <a:r>
              <a:rPr lang="tr-TR" sz="2000" dirty="0" smtClean="0">
                <a:latin typeface="Times New Roman" pitchFamily="18" charset="0"/>
                <a:cs typeface="Times New Roman" pitchFamily="18" charset="0"/>
              </a:rPr>
              <a:t>Daha sonra elastik </a:t>
            </a:r>
            <a:r>
              <a:rPr lang="tr-TR" sz="2000" dirty="0">
                <a:latin typeface="Times New Roman" pitchFamily="18" charset="0"/>
                <a:cs typeface="Times New Roman" pitchFamily="18" charset="0"/>
              </a:rPr>
              <a:t>yapısından dolayı eski durumuna döner, ardından bir sonraki atım ile yeni bir basınç dalgası ile tekrar genişler ve bu işlem </a:t>
            </a:r>
            <a:r>
              <a:rPr lang="tr-TR" sz="2000" dirty="0" smtClean="0">
                <a:latin typeface="Times New Roman" pitchFamily="18" charset="0"/>
                <a:cs typeface="Times New Roman" pitchFamily="18" charset="0"/>
              </a:rPr>
              <a:t>periyodik </a:t>
            </a:r>
            <a:r>
              <a:rPr lang="tr-TR" sz="2000" dirty="0">
                <a:latin typeface="Times New Roman" pitchFamily="18" charset="0"/>
                <a:cs typeface="Times New Roman" pitchFamily="18" charset="0"/>
              </a:rPr>
              <a:t>olarak </a:t>
            </a:r>
            <a:r>
              <a:rPr lang="tr-TR" sz="2000" dirty="0" smtClean="0">
                <a:latin typeface="Times New Roman" pitchFamily="18" charset="0"/>
                <a:cs typeface="Times New Roman" pitchFamily="18" charset="0"/>
              </a:rPr>
              <a:t>sürekli devam </a:t>
            </a:r>
            <a:r>
              <a:rPr lang="tr-TR" sz="2000" dirty="0">
                <a:latin typeface="Times New Roman" pitchFamily="18" charset="0"/>
                <a:cs typeface="Times New Roman" pitchFamily="18" charset="0"/>
              </a:rPr>
              <a:t>etmektedir. </a:t>
            </a:r>
            <a:endParaRPr lang="tr-TR" sz="2000" dirty="0" smtClean="0">
              <a:latin typeface="Times New Roman" pitchFamily="18" charset="0"/>
              <a:cs typeface="Times New Roman" pitchFamily="18" charset="0"/>
            </a:endParaRP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146617749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solidFill>
                  <a:srgbClr val="0070C0"/>
                </a:solidFill>
              </a:rPr>
              <a:t>Nabız Hızını Etkileyen Faktörler</a:t>
            </a:r>
            <a:endParaRPr lang="tr-TR" b="1" dirty="0">
              <a:solidFill>
                <a:srgbClr val="0070C0"/>
              </a:solidFill>
            </a:endParaRPr>
          </a:p>
        </p:txBody>
      </p:sp>
      <p:sp>
        <p:nvSpPr>
          <p:cNvPr id="3" name="İçerik Yer Tutucusu 2"/>
          <p:cNvSpPr>
            <a:spLocks noGrp="1"/>
          </p:cNvSpPr>
          <p:nvPr>
            <p:ph idx="1"/>
          </p:nvPr>
        </p:nvSpPr>
        <p:spPr/>
        <p:txBody>
          <a:bodyPr>
            <a:normAutofit/>
          </a:bodyPr>
          <a:lstStyle/>
          <a:p>
            <a:r>
              <a:rPr lang="tr-TR" sz="2400" dirty="0" smtClean="0">
                <a:latin typeface="Times New Roman" pitchFamily="18" charset="0"/>
                <a:cs typeface="Times New Roman" pitchFamily="18" charset="0"/>
              </a:rPr>
              <a:t>Egzersiz</a:t>
            </a:r>
          </a:p>
          <a:p>
            <a:r>
              <a:rPr lang="tr-TR" sz="2400" dirty="0">
                <a:latin typeface="Times New Roman" pitchFamily="18" charset="0"/>
                <a:cs typeface="Times New Roman" pitchFamily="18" charset="0"/>
              </a:rPr>
              <a:t>Yaş</a:t>
            </a:r>
          </a:p>
          <a:p>
            <a:r>
              <a:rPr lang="tr-TR" sz="2400" dirty="0" smtClean="0">
                <a:latin typeface="Times New Roman" pitchFamily="18" charset="0"/>
                <a:cs typeface="Times New Roman" pitchFamily="18" charset="0"/>
              </a:rPr>
              <a:t>Metabolizma</a:t>
            </a:r>
            <a:endParaRPr lang="tr-TR" sz="2400" dirty="0">
              <a:latin typeface="Times New Roman" pitchFamily="18" charset="0"/>
              <a:cs typeface="Times New Roman" pitchFamily="18" charset="0"/>
            </a:endParaRPr>
          </a:p>
          <a:p>
            <a:r>
              <a:rPr lang="tr-TR" sz="2400" dirty="0" err="1" smtClean="0">
                <a:latin typeface="Times New Roman" pitchFamily="18" charset="0"/>
                <a:cs typeface="Times New Roman" pitchFamily="18" charset="0"/>
              </a:rPr>
              <a:t>Hipotermi</a:t>
            </a:r>
            <a:r>
              <a:rPr lang="tr-TR" sz="2400" dirty="0" smtClean="0">
                <a:latin typeface="Times New Roman" pitchFamily="18" charset="0"/>
                <a:cs typeface="Times New Roman" pitchFamily="18" charset="0"/>
              </a:rPr>
              <a:t>, </a:t>
            </a:r>
            <a:r>
              <a:rPr lang="tr-TR" sz="2400" dirty="0" err="1" smtClean="0">
                <a:latin typeface="Times New Roman" pitchFamily="18" charset="0"/>
                <a:cs typeface="Times New Roman" pitchFamily="18" charset="0"/>
              </a:rPr>
              <a:t>Hipertermi</a:t>
            </a:r>
            <a:endParaRPr lang="tr-TR" sz="2400" dirty="0" smtClean="0">
              <a:latin typeface="Times New Roman" pitchFamily="18" charset="0"/>
              <a:cs typeface="Times New Roman" pitchFamily="18" charset="0"/>
            </a:endParaRPr>
          </a:p>
          <a:p>
            <a:r>
              <a:rPr lang="tr-TR" sz="2400" dirty="0" smtClean="0">
                <a:latin typeface="Times New Roman" pitchFamily="18" charset="0"/>
                <a:cs typeface="Times New Roman" pitchFamily="18" charset="0"/>
              </a:rPr>
              <a:t>Kullanılan ilaçlar</a:t>
            </a:r>
          </a:p>
          <a:p>
            <a:r>
              <a:rPr lang="tr-TR" sz="2400" dirty="0" err="1">
                <a:latin typeface="Times New Roman" pitchFamily="18" charset="0"/>
                <a:cs typeface="Times New Roman" pitchFamily="18" charset="0"/>
              </a:rPr>
              <a:t>Postür</a:t>
            </a:r>
            <a:r>
              <a:rPr lang="tr-TR" sz="2400" dirty="0">
                <a:latin typeface="Times New Roman" pitchFamily="18" charset="0"/>
                <a:cs typeface="Times New Roman" pitchFamily="18" charset="0"/>
              </a:rPr>
              <a:t> </a:t>
            </a:r>
            <a:r>
              <a:rPr lang="tr-TR" sz="2400" dirty="0" smtClean="0">
                <a:latin typeface="Times New Roman" pitchFamily="18" charset="0"/>
                <a:cs typeface="Times New Roman" pitchFamily="18" charset="0"/>
              </a:rPr>
              <a:t>değişikliği</a:t>
            </a:r>
          </a:p>
          <a:p>
            <a:r>
              <a:rPr lang="tr-TR" sz="2400" dirty="0" smtClean="0">
                <a:latin typeface="Times New Roman" pitchFamily="18" charset="0"/>
                <a:cs typeface="Times New Roman" pitchFamily="18" charset="0"/>
              </a:rPr>
              <a:t>Stres </a:t>
            </a:r>
          </a:p>
          <a:p>
            <a:r>
              <a:rPr lang="tr-TR" sz="2400" dirty="0" smtClean="0">
                <a:latin typeface="Times New Roman" pitchFamily="18" charset="0"/>
                <a:cs typeface="Times New Roman" pitchFamily="18" charset="0"/>
              </a:rPr>
              <a:t>Yaralanma ve diğerleri</a:t>
            </a:r>
          </a:p>
          <a:p>
            <a:endParaRPr lang="tr-TR" sz="2400" dirty="0">
              <a:latin typeface="Times New Roman" pitchFamily="18" charset="0"/>
              <a:cs typeface="Times New Roman" pitchFamily="18" charset="0"/>
            </a:endParaRPr>
          </a:p>
        </p:txBody>
      </p:sp>
    </p:spTree>
    <p:extLst>
      <p:ext uri="{BB962C8B-B14F-4D97-AF65-F5344CB8AC3E}">
        <p14:creationId xmlns:p14="http://schemas.microsoft.com/office/powerpoint/2010/main" val="305091749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smtClean="0">
                <a:solidFill>
                  <a:srgbClr val="0070C0"/>
                </a:solidFill>
                <a:effectLst/>
                <a:latin typeface="Times New Roman" pitchFamily="18" charset="0"/>
                <a:cs typeface="Times New Roman" pitchFamily="18" charset="0"/>
              </a:rPr>
              <a:t>Yaşa Göre Normal </a:t>
            </a:r>
            <a:r>
              <a:rPr lang="tr-TR" b="1" dirty="0">
                <a:solidFill>
                  <a:srgbClr val="0070C0"/>
                </a:solidFill>
                <a:effectLst/>
                <a:latin typeface="Times New Roman" pitchFamily="18" charset="0"/>
                <a:cs typeface="Times New Roman" pitchFamily="18" charset="0"/>
              </a:rPr>
              <a:t>Nabız Değeri Aralıkları</a:t>
            </a:r>
            <a:endParaRPr lang="tr-TR" b="1" dirty="0">
              <a:solidFill>
                <a:srgbClr val="0070C0"/>
              </a:solidFill>
              <a:latin typeface="Times New Roman" pitchFamily="18" charset="0"/>
              <a:cs typeface="Times New Roman" pitchFamily="18" charset="0"/>
            </a:endParaRP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970886103"/>
              </p:ext>
            </p:extLst>
          </p:nvPr>
        </p:nvGraphicFramePr>
        <p:xfrm>
          <a:off x="1259632" y="2132856"/>
          <a:ext cx="6696744" cy="3600397"/>
        </p:xfrm>
        <a:graphic>
          <a:graphicData uri="http://schemas.openxmlformats.org/drawingml/2006/table">
            <a:tbl>
              <a:tblPr firstRow="1" firstCol="1" bandRow="1">
                <a:tableStyleId>{F5AB1C69-6EDB-4FF4-983F-18BD219EF322}</a:tableStyleId>
              </a:tblPr>
              <a:tblGrid>
                <a:gridCol w="2232248"/>
                <a:gridCol w="2232248"/>
                <a:gridCol w="2232248"/>
              </a:tblGrid>
              <a:tr h="718745">
                <a:tc>
                  <a:txBody>
                    <a:bodyPr/>
                    <a:lstStyle/>
                    <a:p>
                      <a:pPr algn="just">
                        <a:lnSpc>
                          <a:spcPct val="150000"/>
                        </a:lnSpc>
                        <a:spcAft>
                          <a:spcPts val="0"/>
                        </a:spcAft>
                      </a:pPr>
                      <a:r>
                        <a:rPr lang="tr-TR" sz="1200" dirty="0">
                          <a:effectLst/>
                        </a:rPr>
                        <a:t>Yaş </a:t>
                      </a:r>
                      <a:endParaRPr lang="tr-TR" sz="1100" dirty="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dirty="0">
                          <a:effectLst/>
                        </a:rPr>
                        <a:t>Nabız Hızı/dakika (BPM) </a:t>
                      </a:r>
                      <a:endParaRPr lang="tr-TR" sz="1100" dirty="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dirty="0">
                          <a:effectLst/>
                        </a:rPr>
                        <a:t>Ortalama </a:t>
                      </a:r>
                      <a:endParaRPr lang="tr-TR" sz="1100" dirty="0">
                        <a:effectLst/>
                        <a:latin typeface="Calibri"/>
                        <a:ea typeface="Calibri"/>
                        <a:cs typeface="Times New Roman"/>
                      </a:endParaRPr>
                    </a:p>
                  </a:txBody>
                  <a:tcPr marL="68580" marR="68580" marT="0" marB="0"/>
                </a:tc>
              </a:tr>
              <a:tr h="720413">
                <a:tc>
                  <a:txBody>
                    <a:bodyPr/>
                    <a:lstStyle/>
                    <a:p>
                      <a:pPr algn="just">
                        <a:lnSpc>
                          <a:spcPct val="150000"/>
                        </a:lnSpc>
                        <a:spcAft>
                          <a:spcPts val="0"/>
                        </a:spcAft>
                      </a:pPr>
                      <a:r>
                        <a:rPr lang="tr-TR" sz="1200">
                          <a:effectLst/>
                        </a:rPr>
                        <a:t>Yeni doğan</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dirty="0">
                          <a:effectLst/>
                        </a:rPr>
                        <a:t>120-160</a:t>
                      </a:r>
                      <a:endParaRPr lang="tr-TR" sz="1100" dirty="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a:effectLst/>
                        </a:rPr>
                        <a:t>140</a:t>
                      </a:r>
                      <a:endParaRPr lang="tr-TR" sz="1100">
                        <a:effectLst/>
                        <a:latin typeface="Calibri"/>
                        <a:ea typeface="Calibri"/>
                        <a:cs typeface="Times New Roman"/>
                      </a:endParaRPr>
                    </a:p>
                  </a:txBody>
                  <a:tcPr marL="68580" marR="68580" marT="0" marB="0"/>
                </a:tc>
              </a:tr>
              <a:tr h="720413">
                <a:tc>
                  <a:txBody>
                    <a:bodyPr/>
                    <a:lstStyle/>
                    <a:p>
                      <a:pPr algn="just">
                        <a:lnSpc>
                          <a:spcPct val="150000"/>
                        </a:lnSpc>
                        <a:spcAft>
                          <a:spcPts val="0"/>
                        </a:spcAft>
                      </a:pPr>
                      <a:r>
                        <a:rPr lang="tr-TR" sz="1200">
                          <a:effectLst/>
                        </a:rPr>
                        <a:t>Bebek </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a:effectLst/>
                        </a:rPr>
                        <a:t>100-140</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a:effectLst/>
                        </a:rPr>
                        <a:t>120</a:t>
                      </a:r>
                      <a:endParaRPr lang="tr-TR" sz="1100">
                        <a:effectLst/>
                        <a:latin typeface="Calibri"/>
                        <a:ea typeface="Calibri"/>
                        <a:cs typeface="Times New Roman"/>
                      </a:endParaRPr>
                    </a:p>
                  </a:txBody>
                  <a:tcPr marL="68580" marR="68580" marT="0" marB="0"/>
                </a:tc>
              </a:tr>
              <a:tr h="720413">
                <a:tc>
                  <a:txBody>
                    <a:bodyPr/>
                    <a:lstStyle/>
                    <a:p>
                      <a:pPr algn="just">
                        <a:lnSpc>
                          <a:spcPct val="150000"/>
                        </a:lnSpc>
                        <a:spcAft>
                          <a:spcPts val="0"/>
                        </a:spcAft>
                      </a:pPr>
                      <a:r>
                        <a:rPr lang="tr-TR" sz="1200">
                          <a:effectLst/>
                        </a:rPr>
                        <a:t>Çocuk </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a:effectLst/>
                        </a:rPr>
                        <a:t>80-120</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a:effectLst/>
                        </a:rPr>
                        <a:t>100</a:t>
                      </a:r>
                      <a:endParaRPr lang="tr-TR" sz="1100">
                        <a:effectLst/>
                        <a:latin typeface="Calibri"/>
                        <a:ea typeface="Calibri"/>
                        <a:cs typeface="Times New Roman"/>
                      </a:endParaRPr>
                    </a:p>
                  </a:txBody>
                  <a:tcPr marL="68580" marR="68580" marT="0" marB="0"/>
                </a:tc>
              </a:tr>
              <a:tr h="720413">
                <a:tc>
                  <a:txBody>
                    <a:bodyPr/>
                    <a:lstStyle/>
                    <a:p>
                      <a:pPr algn="just">
                        <a:lnSpc>
                          <a:spcPct val="150000"/>
                        </a:lnSpc>
                        <a:spcAft>
                          <a:spcPts val="0"/>
                        </a:spcAft>
                      </a:pPr>
                      <a:r>
                        <a:rPr lang="tr-TR" sz="1200">
                          <a:effectLst/>
                        </a:rPr>
                        <a:t>Yetişkin </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a:effectLst/>
                        </a:rPr>
                        <a:t>60-100</a:t>
                      </a:r>
                      <a:endParaRPr lang="tr-TR" sz="1100">
                        <a:effectLst/>
                        <a:latin typeface="Calibri"/>
                        <a:ea typeface="Calibri"/>
                        <a:cs typeface="Times New Roman"/>
                      </a:endParaRPr>
                    </a:p>
                  </a:txBody>
                  <a:tcPr marL="68580" marR="68580" marT="0" marB="0"/>
                </a:tc>
                <a:tc>
                  <a:txBody>
                    <a:bodyPr/>
                    <a:lstStyle/>
                    <a:p>
                      <a:pPr algn="just">
                        <a:lnSpc>
                          <a:spcPct val="150000"/>
                        </a:lnSpc>
                        <a:spcAft>
                          <a:spcPts val="0"/>
                        </a:spcAft>
                      </a:pPr>
                      <a:r>
                        <a:rPr lang="tr-TR" sz="1200" dirty="0">
                          <a:effectLst/>
                        </a:rPr>
                        <a:t>80</a:t>
                      </a:r>
                      <a:endParaRPr lang="tr-TR"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264144047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smtClean="0">
                <a:solidFill>
                  <a:srgbClr val="0070C0"/>
                </a:solidFill>
                <a:latin typeface="Times New Roman" pitchFamily="18" charset="0"/>
                <a:cs typeface="Times New Roman" pitchFamily="18" charset="0"/>
              </a:rPr>
              <a:t>Kullanılan Nabız </a:t>
            </a:r>
            <a:r>
              <a:rPr lang="tr-TR" b="1" dirty="0" err="1">
                <a:solidFill>
                  <a:srgbClr val="0070C0"/>
                </a:solidFill>
                <a:latin typeface="Times New Roman" pitchFamily="18" charset="0"/>
                <a:cs typeface="Times New Roman" pitchFamily="18" charset="0"/>
              </a:rPr>
              <a:t>S</a:t>
            </a:r>
            <a:r>
              <a:rPr lang="tr-TR" b="1" dirty="0" err="1" smtClean="0">
                <a:solidFill>
                  <a:srgbClr val="0070C0"/>
                </a:solidFill>
                <a:latin typeface="Times New Roman" pitchFamily="18" charset="0"/>
                <a:cs typeface="Times New Roman" pitchFamily="18" charset="0"/>
              </a:rPr>
              <a:t>ensörü</a:t>
            </a:r>
            <a:endParaRPr lang="tr-TR"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a:xfrm>
            <a:off x="457200" y="1600200"/>
            <a:ext cx="6203032" cy="4709160"/>
          </a:xfrm>
        </p:spPr>
        <p:txBody>
          <a:bodyPr/>
          <a:lstStyle/>
          <a:p>
            <a:pPr algn="just"/>
            <a:r>
              <a:rPr lang="tr-TR" sz="2000" dirty="0" err="1" smtClean="0">
                <a:latin typeface="Times New Roman" pitchFamily="18" charset="0"/>
                <a:cs typeface="Times New Roman" pitchFamily="18" charset="0"/>
              </a:rPr>
              <a:t>Pulse</a:t>
            </a:r>
            <a:r>
              <a:rPr lang="tr-TR" sz="2000" dirty="0" smtClean="0">
                <a:latin typeface="Times New Roman" pitchFamily="18" charset="0"/>
                <a:cs typeface="Times New Roman" pitchFamily="18" charset="0"/>
              </a:rPr>
              <a:t> Nabız </a:t>
            </a:r>
            <a:r>
              <a:rPr lang="tr-TR" sz="2000" dirty="0" err="1" smtClean="0">
                <a:latin typeface="Times New Roman" pitchFamily="18" charset="0"/>
                <a:cs typeface="Times New Roman" pitchFamily="18" charset="0"/>
              </a:rPr>
              <a:t>Sensörü</a:t>
            </a:r>
            <a:endParaRPr lang="tr-TR" sz="2000" dirty="0" smtClean="0">
              <a:latin typeface="Times New Roman" pitchFamily="18" charset="0"/>
              <a:cs typeface="Times New Roman" pitchFamily="18" charset="0"/>
            </a:endParaRPr>
          </a:p>
          <a:p>
            <a:pPr algn="just"/>
            <a:r>
              <a:rPr lang="tr-TR" sz="2000" dirty="0">
                <a:latin typeface="Times New Roman" pitchFamily="18" charset="0"/>
                <a:cs typeface="Times New Roman" pitchFamily="18" charset="0"/>
              </a:rPr>
              <a:t>Çalışma gerilimi +5V veya +</a:t>
            </a:r>
            <a:r>
              <a:rPr lang="tr-TR" sz="2000" dirty="0" smtClean="0">
                <a:latin typeface="Times New Roman" pitchFamily="18" charset="0"/>
                <a:cs typeface="Times New Roman" pitchFamily="18" charset="0"/>
              </a:rPr>
              <a:t>3.3V</a:t>
            </a:r>
          </a:p>
          <a:p>
            <a:pPr algn="just"/>
            <a:r>
              <a:rPr lang="tr-TR" sz="2000" dirty="0">
                <a:latin typeface="Times New Roman" pitchFamily="18" charset="0"/>
                <a:cs typeface="Times New Roman" pitchFamily="18" charset="0"/>
              </a:rPr>
              <a:t>A</a:t>
            </a:r>
            <a:r>
              <a:rPr lang="tr-TR" sz="2000" dirty="0" smtClean="0">
                <a:latin typeface="Times New Roman" pitchFamily="18" charset="0"/>
                <a:cs typeface="Times New Roman" pitchFamily="18" charset="0"/>
              </a:rPr>
              <a:t>kım </a:t>
            </a:r>
            <a:r>
              <a:rPr lang="tr-TR" sz="2000" dirty="0">
                <a:latin typeface="Times New Roman" pitchFamily="18" charset="0"/>
                <a:cs typeface="Times New Roman" pitchFamily="18" charset="0"/>
              </a:rPr>
              <a:t>tüketimi </a:t>
            </a:r>
            <a:r>
              <a:rPr lang="tr-TR" sz="2000" dirty="0" smtClean="0">
                <a:latin typeface="Times New Roman" pitchFamily="18" charset="0"/>
                <a:cs typeface="Times New Roman" pitchFamily="18" charset="0"/>
              </a:rPr>
              <a:t> 4mA</a:t>
            </a:r>
          </a:p>
          <a:p>
            <a:pPr algn="just"/>
            <a:r>
              <a:rPr lang="tr-TR" sz="2000" dirty="0">
                <a:latin typeface="Times New Roman" pitchFamily="18" charset="0"/>
                <a:cs typeface="Times New Roman" pitchFamily="18" charset="0"/>
              </a:rPr>
              <a:t>D</a:t>
            </a:r>
            <a:r>
              <a:rPr lang="tr-TR" sz="2000" dirty="0" smtClean="0">
                <a:latin typeface="Times New Roman" pitchFamily="18" charset="0"/>
                <a:cs typeface="Times New Roman" pitchFamily="18" charset="0"/>
              </a:rPr>
              <a:t>ahili </a:t>
            </a:r>
            <a:r>
              <a:rPr lang="tr-TR" sz="2000" dirty="0" err="1">
                <a:latin typeface="Times New Roman" pitchFamily="18" charset="0"/>
                <a:cs typeface="Times New Roman" pitchFamily="18" charset="0"/>
              </a:rPr>
              <a:t>amplifikasyon</a:t>
            </a:r>
            <a:r>
              <a:rPr lang="tr-TR" sz="2000" dirty="0">
                <a:latin typeface="Times New Roman" pitchFamily="18" charset="0"/>
                <a:cs typeface="Times New Roman" pitchFamily="18" charset="0"/>
              </a:rPr>
              <a:t> ve gürültü engelleme devresi </a:t>
            </a:r>
            <a:endParaRPr lang="tr-TR" sz="2000" dirty="0" smtClean="0">
              <a:latin typeface="Times New Roman" pitchFamily="18" charset="0"/>
              <a:cs typeface="Times New Roman" pitchFamily="18" charset="0"/>
            </a:endParaRPr>
          </a:p>
          <a:p>
            <a:pPr algn="just"/>
            <a:r>
              <a:rPr lang="tr-TR" sz="2000" dirty="0" err="1">
                <a:latin typeface="Times New Roman" pitchFamily="18" charset="0"/>
                <a:cs typeface="Times New Roman" pitchFamily="18" charset="0"/>
              </a:rPr>
              <a:t>Sensörün</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Signal</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pini</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Arduino'nun</a:t>
            </a:r>
            <a:r>
              <a:rPr lang="tr-TR" sz="2000" dirty="0">
                <a:latin typeface="Times New Roman" pitchFamily="18" charset="0"/>
                <a:cs typeface="Times New Roman" pitchFamily="18" charset="0"/>
              </a:rPr>
              <a:t> analog </a:t>
            </a:r>
            <a:r>
              <a:rPr lang="tr-TR" sz="2000" dirty="0" err="1">
                <a:latin typeface="Times New Roman" pitchFamily="18" charset="0"/>
                <a:cs typeface="Times New Roman" pitchFamily="18" charset="0"/>
              </a:rPr>
              <a:t>pinine</a:t>
            </a:r>
            <a:r>
              <a:rPr lang="tr-TR" sz="2000" dirty="0">
                <a:latin typeface="Times New Roman" pitchFamily="18" charset="0"/>
                <a:cs typeface="Times New Roman" pitchFamily="18" charset="0"/>
              </a:rPr>
              <a:t> bağlanır. </a:t>
            </a:r>
            <a:endParaRPr lang="tr-TR" sz="2000" dirty="0" smtClean="0">
              <a:latin typeface="Times New Roman" pitchFamily="18" charset="0"/>
              <a:cs typeface="Times New Roman" pitchFamily="18" charset="0"/>
            </a:endParaRPr>
          </a:p>
          <a:p>
            <a:pPr algn="just"/>
            <a:r>
              <a:rPr lang="tr-TR" sz="2000" dirty="0" smtClean="0">
                <a:latin typeface="Times New Roman" pitchFamily="18" charset="0"/>
                <a:cs typeface="Times New Roman" pitchFamily="18" charset="0"/>
              </a:rPr>
              <a:t>VCC </a:t>
            </a:r>
            <a:r>
              <a:rPr lang="tr-TR" sz="2000" dirty="0" err="1">
                <a:latin typeface="Times New Roman" pitchFamily="18" charset="0"/>
                <a:cs typeface="Times New Roman" pitchFamily="18" charset="0"/>
              </a:rPr>
              <a:t>pini</a:t>
            </a:r>
            <a:r>
              <a:rPr lang="tr-TR" sz="2000" dirty="0">
                <a:latin typeface="Times New Roman" pitchFamily="18" charset="0"/>
                <a:cs typeface="Times New Roman" pitchFamily="18" charset="0"/>
              </a:rPr>
              <a:t> 3.3V veya 5V </a:t>
            </a:r>
            <a:r>
              <a:rPr lang="tr-TR" sz="2000" dirty="0" err="1">
                <a:latin typeface="Times New Roman" pitchFamily="18" charset="0"/>
                <a:cs typeface="Times New Roman" pitchFamily="18" charset="0"/>
              </a:rPr>
              <a:t>Arduino</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pinine</a:t>
            </a:r>
            <a:r>
              <a:rPr lang="tr-TR" sz="2000" dirty="0">
                <a:latin typeface="Times New Roman" pitchFamily="18" charset="0"/>
                <a:cs typeface="Times New Roman" pitchFamily="18" charset="0"/>
              </a:rPr>
              <a:t> ve </a:t>
            </a:r>
            <a:r>
              <a:rPr lang="tr-TR" sz="2000" dirty="0" err="1">
                <a:latin typeface="Times New Roman" pitchFamily="18" charset="0"/>
                <a:cs typeface="Times New Roman" pitchFamily="18" charset="0"/>
              </a:rPr>
              <a:t>Ground</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pini</a:t>
            </a:r>
            <a:r>
              <a:rPr lang="tr-TR" sz="2000" dirty="0">
                <a:latin typeface="Times New Roman" pitchFamily="18" charset="0"/>
                <a:cs typeface="Times New Roman" pitchFamily="18" charset="0"/>
              </a:rPr>
              <a:t> ise </a:t>
            </a:r>
            <a:r>
              <a:rPr lang="tr-TR" sz="2000" dirty="0" err="1">
                <a:latin typeface="Times New Roman" pitchFamily="18" charset="0"/>
                <a:cs typeface="Times New Roman" pitchFamily="18" charset="0"/>
              </a:rPr>
              <a:t>Arduino’nun</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Ground</a:t>
            </a:r>
            <a:r>
              <a:rPr lang="tr-TR" sz="2000" dirty="0">
                <a:latin typeface="Times New Roman" pitchFamily="18" charset="0"/>
                <a:cs typeface="Times New Roman" pitchFamily="18" charset="0"/>
              </a:rPr>
              <a:t> </a:t>
            </a:r>
            <a:r>
              <a:rPr lang="tr-TR" sz="2000" dirty="0" err="1">
                <a:latin typeface="Times New Roman" pitchFamily="18" charset="0"/>
                <a:cs typeface="Times New Roman" pitchFamily="18" charset="0"/>
              </a:rPr>
              <a:t>pinine</a:t>
            </a:r>
            <a:r>
              <a:rPr lang="tr-TR" sz="2000" dirty="0">
                <a:latin typeface="Times New Roman" pitchFamily="18" charset="0"/>
                <a:cs typeface="Times New Roman" pitchFamily="18" charset="0"/>
              </a:rPr>
              <a:t> bağlanır.</a:t>
            </a:r>
          </a:p>
          <a:p>
            <a:pPr algn="just"/>
            <a:endParaRPr lang="tr-TR" sz="2000" dirty="0"/>
          </a:p>
        </p:txBody>
      </p:sp>
      <p:pic>
        <p:nvPicPr>
          <p:cNvPr id="4" name="Resim 3"/>
          <p:cNvPicPr/>
          <p:nvPr/>
        </p:nvPicPr>
        <p:blipFill rotWithShape="1">
          <a:blip r:embed="rId2">
            <a:extLst>
              <a:ext uri="{28A0092B-C50C-407E-A947-70E740481C1C}">
                <a14:useLocalDpi xmlns:a14="http://schemas.microsoft.com/office/drawing/2010/main" val="0"/>
              </a:ext>
            </a:extLst>
          </a:blip>
          <a:srcRect t="3859"/>
          <a:stretch/>
        </p:blipFill>
        <p:spPr bwMode="auto">
          <a:xfrm>
            <a:off x="6660232" y="1772816"/>
            <a:ext cx="2376264" cy="2808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094169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solidFill>
                  <a:srgbClr val="0070C0"/>
                </a:solidFill>
                <a:effectLst/>
                <a:latin typeface="Times New Roman" pitchFamily="18" charset="0"/>
                <a:cs typeface="Times New Roman" pitchFamily="18" charset="0"/>
              </a:rPr>
              <a:t>Nabız </a:t>
            </a:r>
            <a:r>
              <a:rPr lang="tr-TR" b="1" dirty="0" err="1">
                <a:solidFill>
                  <a:srgbClr val="0070C0"/>
                </a:solidFill>
                <a:effectLst/>
                <a:latin typeface="Times New Roman" pitchFamily="18" charset="0"/>
                <a:cs typeface="Times New Roman" pitchFamily="18" charset="0"/>
              </a:rPr>
              <a:t>Sensörünün</a:t>
            </a:r>
            <a:r>
              <a:rPr lang="tr-TR" b="1" dirty="0">
                <a:solidFill>
                  <a:srgbClr val="0070C0"/>
                </a:solidFill>
                <a:effectLst/>
                <a:latin typeface="Times New Roman" pitchFamily="18" charset="0"/>
                <a:cs typeface="Times New Roman" pitchFamily="18" charset="0"/>
              </a:rPr>
              <a:t> Çalışma Prensibi</a:t>
            </a:r>
            <a:endParaRPr lang="tr-TR" b="1" dirty="0">
              <a:solidFill>
                <a:srgbClr val="0070C0"/>
              </a:solidFill>
              <a:latin typeface="Times New Roman" pitchFamily="18" charset="0"/>
              <a:cs typeface="Times New Roman" pitchFamily="18" charset="0"/>
            </a:endParaRPr>
          </a:p>
        </p:txBody>
      </p:sp>
      <p:pic>
        <p:nvPicPr>
          <p:cNvPr id="4" name="İçerik Yer Tutucusu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835696" y="1556792"/>
            <a:ext cx="5400600" cy="4451320"/>
          </a:xfrm>
          <a:prstGeom prst="rect">
            <a:avLst/>
          </a:prstGeom>
          <a:noFill/>
          <a:ln>
            <a:noFill/>
          </a:ln>
        </p:spPr>
      </p:pic>
    </p:spTree>
    <p:extLst>
      <p:ext uri="{BB962C8B-B14F-4D97-AF65-F5344CB8AC3E}">
        <p14:creationId xmlns:p14="http://schemas.microsoft.com/office/powerpoint/2010/main" val="3455947598"/>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solidFill>
                  <a:srgbClr val="0070C0"/>
                </a:solidFill>
                <a:latin typeface="Times New Roman" pitchFamily="18" charset="0"/>
                <a:cs typeface="Times New Roman" pitchFamily="18" charset="0"/>
              </a:rPr>
              <a:t>Vücut Sıcaklığı</a:t>
            </a:r>
            <a:endParaRPr lang="tr-TR" b="1" dirty="0">
              <a:solidFill>
                <a:srgbClr val="0070C0"/>
              </a:solidFill>
              <a:latin typeface="Times New Roman" pitchFamily="18" charset="0"/>
              <a:cs typeface="Times New Roman" pitchFamily="18" charset="0"/>
            </a:endParaRPr>
          </a:p>
        </p:txBody>
      </p:sp>
      <p:sp>
        <p:nvSpPr>
          <p:cNvPr id="3" name="İçerik Yer Tutucusu 2"/>
          <p:cNvSpPr>
            <a:spLocks noGrp="1"/>
          </p:cNvSpPr>
          <p:nvPr>
            <p:ph idx="1"/>
          </p:nvPr>
        </p:nvSpPr>
        <p:spPr/>
        <p:txBody>
          <a:bodyPr>
            <a:normAutofit/>
          </a:bodyPr>
          <a:lstStyle/>
          <a:p>
            <a:pPr algn="just"/>
            <a:r>
              <a:rPr lang="tr-TR" sz="2000" dirty="0">
                <a:latin typeface="Times New Roman" pitchFamily="18" charset="0"/>
                <a:cs typeface="Times New Roman" pitchFamily="18" charset="0"/>
              </a:rPr>
              <a:t>Vücut sıcaklığı, vücudun ısı üretme ve bu ürettiği ısıyı atma becerisinin bir </a:t>
            </a:r>
            <a:r>
              <a:rPr lang="tr-TR" sz="2000" dirty="0" smtClean="0">
                <a:latin typeface="Times New Roman" pitchFamily="18" charset="0"/>
                <a:cs typeface="Times New Roman" pitchFamily="18" charset="0"/>
              </a:rPr>
              <a:t>ölçüsüdür.</a:t>
            </a:r>
          </a:p>
          <a:p>
            <a:pPr algn="just"/>
            <a:r>
              <a:rPr lang="tr-TR" sz="2000" dirty="0">
                <a:latin typeface="Times New Roman" pitchFamily="18" charset="0"/>
                <a:cs typeface="Times New Roman" pitchFamily="18" charset="0"/>
              </a:rPr>
              <a:t>Vücut, dışarıdaki sıcaklıklar çok değişken olsa bile ısıyı güvenli bir aralıkta tutar</a:t>
            </a:r>
            <a:r>
              <a:rPr lang="tr-TR" sz="2000" dirty="0" smtClean="0">
                <a:latin typeface="Times New Roman" pitchFamily="18" charset="0"/>
                <a:cs typeface="Times New Roman" pitchFamily="18" charset="0"/>
              </a:rPr>
              <a:t>.</a:t>
            </a:r>
          </a:p>
          <a:p>
            <a:pPr algn="just"/>
            <a:r>
              <a:rPr lang="tr-TR" sz="2000" dirty="0" smtClean="0">
                <a:latin typeface="Times New Roman" pitchFamily="18" charset="0"/>
                <a:cs typeface="Times New Roman" pitchFamily="18" charset="0"/>
              </a:rPr>
              <a:t>Vücut </a:t>
            </a:r>
            <a:r>
              <a:rPr lang="tr-TR" sz="2000" dirty="0">
                <a:latin typeface="Times New Roman" pitchFamily="18" charset="0"/>
                <a:cs typeface="Times New Roman" pitchFamily="18" charset="0"/>
              </a:rPr>
              <a:t>sıcaklığı, iç sıcaklık ve </a:t>
            </a:r>
            <a:r>
              <a:rPr lang="tr-TR" sz="2000" dirty="0" err="1">
                <a:latin typeface="Times New Roman" pitchFamily="18" charset="0"/>
                <a:cs typeface="Times New Roman" pitchFamily="18" charset="0"/>
              </a:rPr>
              <a:t>yüzeyel</a:t>
            </a:r>
            <a:r>
              <a:rPr lang="tr-TR" sz="2000" dirty="0">
                <a:latin typeface="Times New Roman" pitchFamily="18" charset="0"/>
                <a:cs typeface="Times New Roman" pitchFamily="18" charset="0"/>
              </a:rPr>
              <a:t> sıcaklık olmak üzere ikiye ayrılır. İç sıcaklık; vücudun derin dokularında oluşan ısıdır ve çok iyi düzenlenmiştir. Bu sebeple iç sıcaklık; göğüs, karın ve </a:t>
            </a:r>
            <a:r>
              <a:rPr lang="tr-TR" sz="2000" dirty="0" err="1">
                <a:latin typeface="Times New Roman" pitchFamily="18" charset="0"/>
                <a:cs typeface="Times New Roman" pitchFamily="18" charset="0"/>
              </a:rPr>
              <a:t>pelvis</a:t>
            </a:r>
            <a:r>
              <a:rPr lang="tr-TR" sz="2000" dirty="0">
                <a:latin typeface="Times New Roman" pitchFamily="18" charset="0"/>
                <a:cs typeface="Times New Roman" pitchFamily="18" charset="0"/>
              </a:rPr>
              <a:t> boşluğu, kalp, deri altı dokusu iç organlarda genellikle sabittir. Normal şartlarda vücuttaki derin dokuların sıcaklığı yaklaşık olarak ± 0.6– 1°C’den fazla sapma göstermez.</a:t>
            </a:r>
          </a:p>
          <a:p>
            <a:pPr algn="just"/>
            <a:r>
              <a:rPr lang="tr-TR" sz="2000" dirty="0" err="1">
                <a:latin typeface="Times New Roman" pitchFamily="18" charset="0"/>
                <a:cs typeface="Times New Roman" pitchFamily="18" charset="0"/>
              </a:rPr>
              <a:t>Yüzeyel</a:t>
            </a:r>
            <a:r>
              <a:rPr lang="tr-TR" sz="2000" dirty="0">
                <a:latin typeface="Times New Roman" pitchFamily="18" charset="0"/>
                <a:cs typeface="Times New Roman" pitchFamily="18" charset="0"/>
              </a:rPr>
              <a:t> sıcaklık ise; çevre ısısıyla birlikte yükselir ya da düşer. Çıplak bir kimse kuru havada 13°C kadar düşük ya da 55°C kadar yüksek ısıya maruz kalsa bile vücudun iç sıcaklığı hemen hemen sabit kalmaktadır.</a:t>
            </a:r>
          </a:p>
          <a:p>
            <a:pPr algn="just"/>
            <a:endParaRPr lang="tr-TR" sz="2000" dirty="0" smtClean="0">
              <a:latin typeface="Times New Roman" pitchFamily="18" charset="0"/>
              <a:cs typeface="Times New Roman" pitchFamily="18" charset="0"/>
            </a:endParaRPr>
          </a:p>
          <a:p>
            <a:pPr algn="just"/>
            <a:endParaRPr lang="tr-TR" sz="2000" b="1" dirty="0" smtClean="0">
              <a:latin typeface="Times New Roman" pitchFamily="18" charset="0"/>
              <a:cs typeface="Times New Roman" pitchFamily="18" charset="0"/>
            </a:endParaRPr>
          </a:p>
          <a:p>
            <a:pPr algn="just"/>
            <a:endParaRPr lang="tr-TR" sz="2000" b="1" dirty="0" smtClean="0">
              <a:latin typeface="Times New Roman" pitchFamily="18" charset="0"/>
              <a:cs typeface="Times New Roman" pitchFamily="18" charset="0"/>
            </a:endParaRPr>
          </a:p>
          <a:p>
            <a:pPr algn="just"/>
            <a:endParaRPr lang="tr-TR" sz="2000" dirty="0">
              <a:latin typeface="Times New Roman" pitchFamily="18" charset="0"/>
              <a:cs typeface="Times New Roman" pitchFamily="18" charset="0"/>
            </a:endParaRPr>
          </a:p>
        </p:txBody>
      </p:sp>
    </p:spTree>
    <p:extLst>
      <p:ext uri="{BB962C8B-B14F-4D97-AF65-F5344CB8AC3E}">
        <p14:creationId xmlns:p14="http://schemas.microsoft.com/office/powerpoint/2010/main" val="924446749"/>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jeppt.com">
  <a:themeElements>
    <a:clrScheme name="自定义 233">
      <a:dk1>
        <a:sysClr val="windowText" lastClr="000000"/>
      </a:dk1>
      <a:lt1>
        <a:sysClr val="window" lastClr="FFFFFF"/>
      </a:lt1>
      <a:dk2>
        <a:srgbClr val="44546A"/>
      </a:dk2>
      <a:lt2>
        <a:srgbClr val="E7E6E6"/>
      </a:lt2>
      <a:accent1>
        <a:srgbClr val="39DFE7"/>
      </a:accent1>
      <a:accent2>
        <a:srgbClr val="6E6D74"/>
      </a:accent2>
      <a:accent3>
        <a:srgbClr val="39DFE7"/>
      </a:accent3>
      <a:accent4>
        <a:srgbClr val="6E6D74"/>
      </a:accent4>
      <a:accent5>
        <a:srgbClr val="39DFE7"/>
      </a:accent5>
      <a:accent6>
        <a:srgbClr val="6E6D74"/>
      </a:accent6>
      <a:hlink>
        <a:srgbClr val="39DFE7"/>
      </a:hlink>
      <a:folHlink>
        <a:srgbClr val="6E6D74"/>
      </a:folHlink>
    </a:clrScheme>
    <a:fontScheme name="Ofi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Health beat design template">
  <a:themeElements>
    <a:clrScheme name="Görünüş">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health_beat">
      <a:majorFont>
        <a:latin typeface="Arial"/>
        <a:ea typeface=""/>
        <a:cs typeface=""/>
      </a:majorFont>
      <a:minorFont>
        <a:latin typeface="Arial"/>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ealth_bea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ealth_bea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ealth_bea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ealth_bea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ealth_bea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ealth_bea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ealth_bea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ealth_bea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ealth_bea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ealth_bea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ealth_bea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ealth_bea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31ú®</Template>
  <TotalTime>169</TotalTime>
  <Words>1123</Words>
  <Application>Microsoft Office PowerPoint</Application>
  <PresentationFormat>Ekran Gösterisi (4:3)</PresentationFormat>
  <Paragraphs>171</Paragraphs>
  <Slides>36</Slides>
  <Notes>0</Notes>
  <HiddenSlides>0</HiddenSlides>
  <MMClips>0</MMClips>
  <ScaleCrop>false</ScaleCrop>
  <HeadingPairs>
    <vt:vector size="4" baseType="variant">
      <vt:variant>
        <vt:lpstr>Tema</vt:lpstr>
      </vt:variant>
      <vt:variant>
        <vt:i4>2</vt:i4>
      </vt:variant>
      <vt:variant>
        <vt:lpstr>Slayt Başlıkları</vt:lpstr>
      </vt:variant>
      <vt:variant>
        <vt:i4>36</vt:i4>
      </vt:variant>
    </vt:vector>
  </HeadingPairs>
  <TitlesOfParts>
    <vt:vector size="38" baseType="lpstr">
      <vt:lpstr>jeppt.com</vt:lpstr>
      <vt:lpstr>Health beat design template</vt:lpstr>
      <vt:lpstr>BLUETOOTH MEDİKAL MONİTÖR</vt:lpstr>
      <vt:lpstr>Sunum Akışı</vt:lpstr>
      <vt:lpstr>Projenin Amacı</vt:lpstr>
      <vt:lpstr>Nabız </vt:lpstr>
      <vt:lpstr>Nabız Hızını Etkileyen Faktörler</vt:lpstr>
      <vt:lpstr>Yaşa Göre Normal Nabız Değeri Aralıkları</vt:lpstr>
      <vt:lpstr>Kullanılan Nabız Sensörü</vt:lpstr>
      <vt:lpstr>Nabız Sensörünün Çalışma Prensibi</vt:lpstr>
      <vt:lpstr>Vücut Sıcaklığı</vt:lpstr>
      <vt:lpstr>Vücut sıcaklığını etkileyen faktörler; </vt:lpstr>
      <vt:lpstr>Vücut Sıcaklığının Ölçüldüğü Bölgeler</vt:lpstr>
      <vt:lpstr>Ölçüm yapılan bölgelere göre normal vücut sıcaklığı değerleri </vt:lpstr>
      <vt:lpstr>Kullanılan Sıcaklık Sensörü</vt:lpstr>
      <vt:lpstr>Sıcaklık Sensörünün Farklı Kılıf ve Pinleri</vt:lpstr>
      <vt:lpstr>Bluetooth Modülü</vt:lpstr>
      <vt:lpstr>HC05 Modülünün Teknik Özellikleri;  </vt:lpstr>
      <vt:lpstr>Elektrokardiyogram</vt:lpstr>
      <vt:lpstr>PowerPoint Sunusu</vt:lpstr>
      <vt:lpstr>PowerPoint Sunusu</vt:lpstr>
      <vt:lpstr>Elektrokardiyografik Derivasyonlar</vt:lpstr>
      <vt:lpstr>Devrenin Fritzing Tasarımı</vt:lpstr>
      <vt:lpstr>Devrenin Sematik Çizimi</vt:lpstr>
      <vt:lpstr>Devrenin PCB’ye Aktarımı</vt:lpstr>
      <vt:lpstr>Tasarım Görselleri-1</vt:lpstr>
      <vt:lpstr>Tasarım Görselleri-2</vt:lpstr>
      <vt:lpstr>Mobil Cihaz Arayüzü</vt:lpstr>
      <vt:lpstr>Bilgisayar Arayüzü</vt:lpstr>
      <vt:lpstr>Bilgisayar Arayüzü-2</vt:lpstr>
      <vt:lpstr>PowerPoint Sunusu</vt:lpstr>
      <vt:lpstr>Bilgisayar Arayüzü-3</vt:lpstr>
      <vt:lpstr>Tasarım Görselleri-3</vt:lpstr>
      <vt:lpstr>Sonuçlar</vt:lpstr>
      <vt:lpstr>Tasarım Görselleri-4</vt:lpstr>
      <vt:lpstr>Tasarım Görselleri-5</vt:lpstr>
      <vt:lpstr>Kaynaklar </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BLUETOOTH MEDİKAL MONİTÖR</dc:title>
  <cp:lastModifiedBy>Talat Kepezkaya</cp:lastModifiedBy>
  <cp:revision>55</cp:revision>
  <dcterms:modified xsi:type="dcterms:W3CDTF">2021-02-04T20:38:19Z</dcterms:modified>
</cp:coreProperties>
</file>